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  <p:sldMasterId id="2147483701" r:id="rId2"/>
    <p:sldMasterId id="2147483702" r:id="rId3"/>
    <p:sldMasterId id="2147483703" r:id="rId4"/>
  </p:sldMasterIdLst>
  <p:notesMasterIdLst>
    <p:notesMasterId r:id="rId9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96"/>
      <p:bold r:id="rId97"/>
      <p:italic r:id="rId98"/>
      <p:boldItalic r:id="rId99"/>
    </p:embeddedFont>
    <p:embeddedFont>
      <p:font typeface="Roboto" panose="02000000000000000000" pitchFamily="2" charset="0"/>
      <p:regular r:id="rId100"/>
      <p:bold r:id="rId101"/>
      <p:italic r:id="rId102"/>
      <p:boldItalic r:id="rId103"/>
    </p:embeddedFont>
    <p:embeddedFont>
      <p:font typeface="Roboto Mono" panose="00000009000000000000" pitchFamily="49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font" Target="fonts/font12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7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8.fntdata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903cc50c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35e903cc50c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903cc50c_1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35e903cc50c_1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" name="Google Shape;346;g35e903cc50c_1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e903cc50c_1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35e903cc50c_1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g35e903cc50c_1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903cc50c_1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35e903cc50c_1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4" name="Google Shape;464;g35e903cc50c_1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903cc50c_10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5" name="Google Shape;475;g35e903cc50c_1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e903cc50c_1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35e903cc50c_10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8" name="Google Shape;488;g35e903cc50c_10_3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5e903cc50c_1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g35e903cc50c_1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5e903cc50c_10_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6" name="Google Shape;566;g35e903cc50c_1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5e903cc50c_10_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5" name="Google Shape;595;g35e903cc50c_1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5e903cc50c_1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8" name="Google Shape;608;g35e903cc50c_1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e903cc50c_8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9" name="Google Shape;629;g35e903cc50c_8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903cc50c_2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g35e903cc50c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5e903cc50c_10_4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9" name="Google Shape;649;g35e903cc50c_1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5e903cc50c_1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1" name="Google Shape;671;g35e903cc50c_1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e903cc50c_10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3" name="Google Shape;693;g35e903cc50c_1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e903cc50c_10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5" name="Google Shape;715;g35e903cc50c_1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5e903cc50c_10_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1" name="Google Shape;721;g35e903cc50c_1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5e903cc50c_10_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8" name="Google Shape;728;g35e903cc50c_1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5e903cc50c_1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4" name="Google Shape;734;g35e903cc50c_1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5e903cc50c_1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1" name="Google Shape;741;g35e903cc50c_1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5e903cc50c_10_6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8" name="Google Shape;748;g35e903cc50c_1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5e903cc50c_1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5" name="Google Shape;755;g35e903cc50c_1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903cc50c_2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g35e903cc50c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5e903cc50c_1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g35e903cc50c_10_6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8" name="Google Shape;768;g35e903cc50c_10_6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5e903cc50c_1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5" name="Google Shape;785;g35e903cc50c_1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5e903cc50c_10_6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7" name="Google Shape;797;g35e903cc50c_1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5e903cc50c_10_6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9" name="Google Shape;819;g35e903cc50c_1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5e903cc50c_10_7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2" name="Google Shape;872;g35e903cc50c_1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5e903cc50c_10_7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5" name="Google Shape;925;g35e903cc50c_1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5e903cc50c_10_8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7" name="Google Shape;947;g35e903cc50c_1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5e903cc50c_10_8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0" name="Google Shape;1000;g35e903cc50c_1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5e903cc50c_10_9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3" name="Google Shape;1053;g35e903cc50c_1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5e903cc50c_1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5" name="Google Shape;1065;g35e903cc50c_10_9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6" name="Google Shape;1066;g35e903cc50c_10_9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903cc50c_1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35e903cc50c_1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5e903cc50c_10_9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2" name="Google Shape;1092;g35e903cc50c_1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5e903cc50c_10_9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8" name="Google Shape;1098;g35e903cc50c_1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5e903cc50c_1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0" name="Google Shape;1110;g35e903cc50c_10_9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1" name="Google Shape;1111;g35e903cc50c_10_9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5e903cc50c_10_10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0" name="Google Shape;1170;g35e903cc50c_1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35e903cc50c_1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6" name="Google Shape;1176;g35e903cc50c_10_10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7" name="Google Shape;1177;g35e903cc50c_10_10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5e903cc50c_1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4" name="Google Shape;1204;g35e903cc50c_10_10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5" name="Google Shape;1205;g35e903cc50c_10_10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5e903cc50c_1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1" name="Google Shape;1231;g35e903cc50c_10_1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2" name="Google Shape;1232;g35e903cc50c_10_1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7baaf0a794f86b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7baaf0a794f86b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7baaf0a794f86b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27baaf0a794f86b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5e903cc50c_10_1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0" name="Google Shape;1270;g35e903cc50c_1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903cc50c_1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g35e903cc50c_1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5e903cc50c_10_1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2" name="Google Shape;1282;g35e903cc50c_1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5e903cc50c_10_1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8" name="Google Shape;1288;g35e903cc50c_1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5e903cc50c_10_1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5" name="Google Shape;1295;g35e903cc50c_10_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7baaf0a794f86b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7baaf0a794f86b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35e903cc50c_10_1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6" name="Google Shape;1306;g35e903cc50c_1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5e903cc50c_10_1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2" name="Google Shape;1312;g35e903cc50c_1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5e903cc50c_8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6" name="Google Shape;1336;g35e903cc50c_8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5e9badc29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3" name="Google Shape;1343;g35e9badc29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35e903cc50c_8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0" name="Google Shape;1350;g35e903cc50c_8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5e903cc50c_8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8" name="Google Shape;1358;g35e903cc50c_8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903cc50c_1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" name="Google Shape;290;g35e903cc50c_1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5e903cc50c_10_1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8" name="Google Shape;1368;g35e903cc50c_10_1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35e903cc50c_10_1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4" name="Google Shape;1374;g35e903cc50c_1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35e903cc50c_10_1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0" name="Google Shape;1380;g35e903cc50c_1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5e903cc50c_10_1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6" name="Google Shape;1386;g35e903cc50c_1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35e903cc50c_10_1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2" name="Google Shape;1392;g35e903cc50c_10_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5e903cc50c_10_1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8" name="Google Shape;1398;g35e903cc50c_1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35e903cc50c_10_1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4" name="Google Shape;1404;g35e903cc50c_1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5e903cc50c_10_1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2" name="Google Shape;1412;g35e903cc50c_10_1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5e903cc50c_10_1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8" name="Google Shape;1418;g35e903cc50c_10_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35e903cc50c_10_1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4" name="Google Shape;1424;g35e903cc50c_1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903cc50c_1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g35e903cc50c_1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5e903cc50c_10_1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0" name="Google Shape;1430;g35e903cc50c_1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35e903cc50c_10_1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6" name="Google Shape;1436;g35e903cc50c_1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5e903cc50c_10_1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2" name="Google Shape;1442;g35e903cc50c_1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35e903cc50c_10_1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8" name="Google Shape;1448;g35e903cc50c_1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35e903cc50c_10_1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4" name="Google Shape;1454;g35e903cc50c_1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35e903cc50c_10_1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0" name="Google Shape;1460;g35e903cc50c_10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35e903cc50c_10_1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6" name="Google Shape;1466;g35e903cc50c_10_1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5e903cc50c_10_1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2" name="Google Shape;1472;g35e903cc50c_1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5e903cc50c_1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6" name="Google Shape;1486;g35e903cc50c_1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5e903cc50c_1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2" name="Google Shape;1492;g35e903cc50c_1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903cc50c_1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35e903cc50c_1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5e903cc50c_10_1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8" name="Google Shape;1498;g35e903cc50c_10_1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35e903cc50c_10_1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5" name="Google Shape;1505;g35e903cc50c_1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5e903cc50c_10_1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8" name="Google Shape;1518;g35e903cc50c_10_1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5e903cc50c_10_1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0" name="Google Shape;1530;g35e903cc50c_1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5e903cc50c_10_1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6" name="Google Shape;1536;g35e903cc50c_1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35e903cc50c_10_1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2" name="Google Shape;1542;g35e903cc50c_1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e903cc50c_10_1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7" name="Google Shape;1547;g35e903cc50c_1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35e903cc50c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3" name="Google Shape;1553;g35e903cc50c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5e903cc50c_10_1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9" name="Google Shape;1559;g35e903cc50c_10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35e903cc50c_10_1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5" name="Google Shape;1565;g35e903cc50c_10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903cc50c_1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g35e903cc50c_1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35e903cc50c_10_13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1" name="Google Shape;1571;g35e903cc50c_10_1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5213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52137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ble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7886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3375300" cy="29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4057650" y="1639062"/>
            <a:ext cx="3374100" cy="29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">
  <p:cSld name="Content and Phot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>
            <a:spLocks noGrp="1"/>
          </p:cNvSpPr>
          <p:nvPr>
            <p:ph type="pic" idx="2"/>
          </p:nvPr>
        </p:nvSpPr>
        <p:spPr>
          <a:xfrm>
            <a:off x="3823925" y="809625"/>
            <a:ext cx="5320200" cy="43338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3186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31866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3" name="Google Shape;73;p18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9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9" name="Google Shape;79;p19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493776" y="2976372"/>
            <a:ext cx="4978800" cy="12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2500"/>
              <a:buNone/>
              <a:defRPr sz="2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ctrTitle"/>
          </p:nvPr>
        </p:nvSpPr>
        <p:spPr>
          <a:xfrm>
            <a:off x="493776" y="1117854"/>
            <a:ext cx="49788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 b="1" i="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Graph">
  <p:cSld name="Content and Graph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3186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31866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>
            <a:spLocks noGrp="1"/>
          </p:cNvSpPr>
          <p:nvPr>
            <p:ph type="chart" idx="2"/>
          </p:nvPr>
        </p:nvSpPr>
        <p:spPr>
          <a:xfrm>
            <a:off x="3871451" y="1482214"/>
            <a:ext cx="4743900" cy="2975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">
  <p:cSld name="Bulleted Lis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5213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52137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7886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38541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lvl="0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500" b="1"/>
            </a:lvl2pPr>
            <a:lvl3pPr marL="1371600" lvl="2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400" b="1"/>
            </a:lvl3pPr>
            <a:lvl4pPr marL="1828800" lvl="3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 b="1"/>
            </a:lvl4pPr>
            <a:lvl5pPr marL="2286000" lvl="4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2"/>
          </p:nvPr>
        </p:nvSpPr>
        <p:spPr>
          <a:xfrm>
            <a:off x="425196" y="1945005"/>
            <a:ext cx="38553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3"/>
          </p:nvPr>
        </p:nvSpPr>
        <p:spPr>
          <a:xfrm>
            <a:off x="4629150" y="1639062"/>
            <a:ext cx="3854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lvl="0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500" b="1"/>
            </a:lvl2pPr>
            <a:lvl3pPr marL="1371600" lvl="2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400" b="1"/>
            </a:lvl3pPr>
            <a:lvl4pPr marL="1828800" lvl="3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 b="1"/>
            </a:lvl4pPr>
            <a:lvl5pPr marL="2286000" lvl="4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body" idx="4"/>
          </p:nvPr>
        </p:nvSpPr>
        <p:spPr>
          <a:xfrm>
            <a:off x="4629150" y="1943100"/>
            <a:ext cx="3854100" cy="26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Three Photos">
  <p:cSld name="Content and Three Photo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3186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31866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>
            <a:spLocks noGrp="1"/>
          </p:cNvSpPr>
          <p:nvPr>
            <p:ph type="pic" idx="2"/>
          </p:nvPr>
        </p:nvSpPr>
        <p:spPr>
          <a:xfrm>
            <a:off x="3835973" y="800100"/>
            <a:ext cx="5307900" cy="21993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32"/>
          <p:cNvSpPr>
            <a:spLocks noGrp="1"/>
          </p:cNvSpPr>
          <p:nvPr>
            <p:ph type="pic" idx="3"/>
          </p:nvPr>
        </p:nvSpPr>
        <p:spPr>
          <a:xfrm>
            <a:off x="3835973" y="2998722"/>
            <a:ext cx="2701800" cy="21432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2"/>
          <p:cNvSpPr>
            <a:spLocks noGrp="1"/>
          </p:cNvSpPr>
          <p:nvPr>
            <p:ph type="pic" idx="4"/>
          </p:nvPr>
        </p:nvSpPr>
        <p:spPr>
          <a:xfrm>
            <a:off x="6525817" y="2998722"/>
            <a:ext cx="2618100" cy="21432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Photo">
  <p:cSld name="Full Width Photo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7886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3"/>
          <p:cNvSpPr>
            <a:spLocks noGrp="1"/>
          </p:cNvSpPr>
          <p:nvPr>
            <p:ph type="pic" idx="2"/>
          </p:nvPr>
        </p:nvSpPr>
        <p:spPr>
          <a:xfrm>
            <a:off x="0" y="800100"/>
            <a:ext cx="9144000" cy="43434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388403" y="733806"/>
            <a:ext cx="3765900" cy="3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4996626" y="726948"/>
            <a:ext cx="3765900" cy="3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dt" idx="10"/>
          </p:nvPr>
        </p:nvSpPr>
        <p:spPr>
          <a:xfrm>
            <a:off x="388402" y="481531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5"/>
          <p:cNvSpPr txBox="1">
            <a:spLocks noGrp="1"/>
          </p:cNvSpPr>
          <p:nvPr>
            <p:ph type="ftr" idx="11"/>
          </p:nvPr>
        </p:nvSpPr>
        <p:spPr>
          <a:xfrm>
            <a:off x="388403" y="7328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sldNum" idx="12"/>
          </p:nvPr>
        </p:nvSpPr>
        <p:spPr>
          <a:xfrm>
            <a:off x="8590738" y="4815311"/>
            <a:ext cx="47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">
  <p:cSld name="Content and Photo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>
            <a:spLocks noGrp="1"/>
          </p:cNvSpPr>
          <p:nvPr>
            <p:ph type="pic" idx="2"/>
          </p:nvPr>
        </p:nvSpPr>
        <p:spPr>
          <a:xfrm>
            <a:off x="3823925" y="809625"/>
            <a:ext cx="5320200" cy="43338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64" name="Google Shape;164;p37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3186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7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31866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5213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8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52137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1" name="Google Shape;171;p39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2" name="Google Shape;172;p39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ble Content" type="twoObj">
  <p:cSld name="TWO_OBJECT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7886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0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3375300" cy="29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body" idx="2"/>
          </p:nvPr>
        </p:nvSpPr>
        <p:spPr>
          <a:xfrm>
            <a:off x="4057650" y="1639062"/>
            <a:ext cx="3374100" cy="29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0" name="Google Shape;180;p41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1" name="Google Shape;181;p41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2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86" name="Google Shape;186;p42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87" name="Google Shape;187;p4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42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43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43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7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4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7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8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8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217" name="Google Shape;21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49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1"/>
          <p:cNvSpPr txBox="1">
            <a:spLocks noGrp="1"/>
          </p:cNvSpPr>
          <p:nvPr>
            <p:ph type="body" idx="1"/>
          </p:nvPr>
        </p:nvSpPr>
        <p:spPr>
          <a:xfrm>
            <a:off x="493776" y="2976372"/>
            <a:ext cx="4978800" cy="12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2500"/>
              <a:buNone/>
              <a:defRPr sz="2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ctrTitle"/>
          </p:nvPr>
        </p:nvSpPr>
        <p:spPr>
          <a:xfrm>
            <a:off x="493776" y="1117854"/>
            <a:ext cx="49788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 b="1" i="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Graph">
  <p:cSld name="Content and Graph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2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3186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31866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52"/>
          <p:cNvSpPr>
            <a:spLocks noGrp="1"/>
          </p:cNvSpPr>
          <p:nvPr>
            <p:ph type="chart" idx="2"/>
          </p:nvPr>
        </p:nvSpPr>
        <p:spPr>
          <a:xfrm>
            <a:off x="3871451" y="1482214"/>
            <a:ext cx="4743900" cy="2975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">
  <p:cSld name="Bulleted Lis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5213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52137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7886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4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38541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lvl="0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500" b="1"/>
            </a:lvl2pPr>
            <a:lvl3pPr marL="1371600" lvl="2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400" b="1"/>
            </a:lvl3pPr>
            <a:lvl4pPr marL="1828800" lvl="3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 b="1"/>
            </a:lvl4pPr>
            <a:lvl5pPr marL="2286000" lvl="4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37" name="Google Shape;237;p54"/>
          <p:cNvSpPr txBox="1">
            <a:spLocks noGrp="1"/>
          </p:cNvSpPr>
          <p:nvPr>
            <p:ph type="body" idx="2"/>
          </p:nvPr>
        </p:nvSpPr>
        <p:spPr>
          <a:xfrm>
            <a:off x="425196" y="1945005"/>
            <a:ext cx="38553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54"/>
          <p:cNvSpPr txBox="1">
            <a:spLocks noGrp="1"/>
          </p:cNvSpPr>
          <p:nvPr>
            <p:ph type="body" idx="3"/>
          </p:nvPr>
        </p:nvSpPr>
        <p:spPr>
          <a:xfrm>
            <a:off x="4629150" y="1639062"/>
            <a:ext cx="3854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lvl="0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500" b="1"/>
            </a:lvl2pPr>
            <a:lvl3pPr marL="1371600" lvl="2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400" b="1"/>
            </a:lvl3pPr>
            <a:lvl4pPr marL="1828800" lvl="3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 b="1"/>
            </a:lvl4pPr>
            <a:lvl5pPr marL="2286000" lvl="4" indent="-2286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39" name="Google Shape;239;p54"/>
          <p:cNvSpPr txBox="1">
            <a:spLocks noGrp="1"/>
          </p:cNvSpPr>
          <p:nvPr>
            <p:ph type="body" idx="4"/>
          </p:nvPr>
        </p:nvSpPr>
        <p:spPr>
          <a:xfrm>
            <a:off x="4629150" y="1943100"/>
            <a:ext cx="3854100" cy="26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Three Photos">
  <p:cSld name="Content and Three Photo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5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3186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body" idx="1"/>
          </p:nvPr>
        </p:nvSpPr>
        <p:spPr>
          <a:xfrm>
            <a:off x="425196" y="1639062"/>
            <a:ext cx="31866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55"/>
          <p:cNvSpPr>
            <a:spLocks noGrp="1"/>
          </p:cNvSpPr>
          <p:nvPr>
            <p:ph type="pic" idx="2"/>
          </p:nvPr>
        </p:nvSpPr>
        <p:spPr>
          <a:xfrm>
            <a:off x="3835973" y="800100"/>
            <a:ext cx="5307900" cy="21993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55"/>
          <p:cNvSpPr>
            <a:spLocks noGrp="1"/>
          </p:cNvSpPr>
          <p:nvPr>
            <p:ph type="pic" idx="3"/>
          </p:nvPr>
        </p:nvSpPr>
        <p:spPr>
          <a:xfrm>
            <a:off x="3835973" y="2998722"/>
            <a:ext cx="2701800" cy="21432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55"/>
          <p:cNvSpPr>
            <a:spLocks noGrp="1"/>
          </p:cNvSpPr>
          <p:nvPr>
            <p:ph type="pic" idx="4"/>
          </p:nvPr>
        </p:nvSpPr>
        <p:spPr>
          <a:xfrm>
            <a:off x="6525817" y="2998722"/>
            <a:ext cx="2618100" cy="21432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Photo">
  <p:cSld name="Full Width Photo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6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7886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56"/>
          <p:cNvSpPr>
            <a:spLocks noGrp="1"/>
          </p:cNvSpPr>
          <p:nvPr>
            <p:ph type="pic" idx="2"/>
          </p:nvPr>
        </p:nvSpPr>
        <p:spPr>
          <a:xfrm>
            <a:off x="0" y="800100"/>
            <a:ext cx="9144000" cy="43434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581476" y="4584074"/>
            <a:ext cx="469723" cy="46837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>
            <a:spLocks noGrp="1"/>
          </p:cNvSpPr>
          <p:nvPr>
            <p:ph type="title"/>
          </p:nvPr>
        </p:nvSpPr>
        <p:spPr>
          <a:xfrm>
            <a:off x="388403" y="733806"/>
            <a:ext cx="3765900" cy="3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4"/>
          <p:cNvSpPr txBox="1">
            <a:spLocks noGrp="1"/>
          </p:cNvSpPr>
          <p:nvPr>
            <p:ph type="body" idx="1"/>
          </p:nvPr>
        </p:nvSpPr>
        <p:spPr>
          <a:xfrm>
            <a:off x="4996626" y="726948"/>
            <a:ext cx="3765900" cy="3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dt" idx="10"/>
          </p:nvPr>
        </p:nvSpPr>
        <p:spPr>
          <a:xfrm>
            <a:off x="388402" y="481531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ftr" idx="11"/>
          </p:nvPr>
        </p:nvSpPr>
        <p:spPr>
          <a:xfrm>
            <a:off x="388403" y="7328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ldNum" idx="12"/>
          </p:nvPr>
        </p:nvSpPr>
        <p:spPr>
          <a:xfrm>
            <a:off x="8590738" y="4815311"/>
            <a:ext cx="47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34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4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4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3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581476" y="4584074"/>
            <a:ext cx="469723" cy="46837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vcon-proceedings.org/wp-content/uploads/handling-asynchronous-resets-testing-by-building-reset-awareness-into-uvm-testbench-components-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dvcon-proceedings.org/wp-content/uploads/handling-asynchronous-resets-testing-by-building-reset-awareness-into-uvm-testbench-components-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12.gif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12.gif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vcon-proceedings.org/wp-content/uploads/handling-asynchronous-resets-testing-by-building-reset-awareness-into-uvm-testbench-components-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unburst-design.com/papers/CummingsSNUG2013SV_UVM_Scoreboards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2.png"/><Relationship Id="rId4" Type="http://schemas.openxmlformats.org/officeDocument/2006/relationships/hyperlink" Target="https://dvcon-proceedings.org/wp-content/uploads/handling-asynchronous-resets-testing-by-building-reset-awareness-into-uvm-testbench-components-.pdf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2.gif"/><Relationship Id="rId5" Type="http://schemas.openxmlformats.org/officeDocument/2006/relationships/image" Target="../media/image14.png"/><Relationship Id="rId4" Type="http://schemas.openxmlformats.org/officeDocument/2006/relationships/hyperlink" Target="http://www.sunburst-design.com/papers/CummingsDVCon2011_UVM_TerminationTechniques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12.gif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12.gif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2.gif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7"/>
          <p:cNvSpPr txBox="1">
            <a:spLocks noGrp="1"/>
          </p:cNvSpPr>
          <p:nvPr>
            <p:ph type="ctrTitle"/>
          </p:nvPr>
        </p:nvSpPr>
        <p:spPr>
          <a:xfrm>
            <a:off x="256900" y="29317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/>
          <a:p>
            <a:pPr marL="0" lvl="0" indent="0" algn="l" rtl="0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Times New Roman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RISCV CV32E40P CORE VERIFICATION USING UVM &amp; SVA</a:t>
            </a:r>
            <a:endParaRPr/>
          </a:p>
        </p:txBody>
      </p:sp>
      <p:sp>
        <p:nvSpPr>
          <p:cNvPr id="254" name="Google Shape;254;p57"/>
          <p:cNvSpPr txBox="1">
            <a:spLocks noGrp="1"/>
          </p:cNvSpPr>
          <p:nvPr>
            <p:ph type="subTitle" idx="1"/>
          </p:nvPr>
        </p:nvSpPr>
        <p:spPr>
          <a:xfrm>
            <a:off x="311700" y="1726132"/>
            <a:ext cx="4242600" cy="20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Team 1</a:t>
            </a:r>
            <a:endParaRPr sz="1200" b="1"/>
          </a:p>
          <a:p>
            <a:pPr marL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Abdelrahman Yassin</a:t>
            </a:r>
            <a:br>
              <a:rPr lang="en" sz="1200" b="1"/>
            </a:br>
            <a:r>
              <a:rPr lang="en" sz="1200" b="1"/>
              <a:t>Ahmed Khaled</a:t>
            </a:r>
            <a:br>
              <a:rPr lang="en" sz="1200" b="1"/>
            </a:br>
            <a:r>
              <a:rPr lang="en" sz="1200" b="1"/>
              <a:t>Ahmed Ibrahem</a:t>
            </a:r>
            <a:br>
              <a:rPr lang="en" sz="1200" b="1"/>
            </a:br>
            <a:r>
              <a:rPr lang="en" sz="1200" b="1"/>
              <a:t>Esmail Adbelrahman</a:t>
            </a:r>
            <a:endParaRPr sz="1200" b="1"/>
          </a:p>
          <a:p>
            <a:pPr marL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Mohamed Mohsen</a:t>
            </a:r>
            <a:endParaRPr sz="1200" b="1"/>
          </a:p>
          <a:p>
            <a:pPr marL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Ziad Ahmed</a:t>
            </a:r>
            <a:br>
              <a:rPr lang="en" sz="1200" b="1"/>
            </a:br>
            <a:endParaRPr sz="1200"/>
          </a:p>
          <a:p>
            <a:pPr marL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55" name="Google Shape;25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6"/>
          <p:cNvSpPr txBox="1">
            <a:spLocks noGrp="1"/>
          </p:cNvSpPr>
          <p:nvPr>
            <p:ph type="title"/>
          </p:nvPr>
        </p:nvSpPr>
        <p:spPr>
          <a:xfrm>
            <a:off x="648685" y="0"/>
            <a:ext cx="6810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/>
              <a:t>Sequence Items</a:t>
            </a:r>
            <a:endParaRPr/>
          </a:p>
        </p:txBody>
      </p:sp>
      <p:pic>
        <p:nvPicPr>
          <p:cNvPr id="349" name="Google Shape;349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6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17156">
            <a:off x="4150663" y="2695699"/>
            <a:ext cx="770397" cy="43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6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022341" flipH="1">
            <a:off x="2909283" y="2617385"/>
            <a:ext cx="812713" cy="4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6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182625" y="1477525"/>
            <a:ext cx="714725" cy="40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66"/>
          <p:cNvGrpSpPr/>
          <p:nvPr/>
        </p:nvGrpSpPr>
        <p:grpSpPr>
          <a:xfrm>
            <a:off x="-368037" y="511992"/>
            <a:ext cx="3931584" cy="2187179"/>
            <a:chOff x="1613159" y="0"/>
            <a:chExt cx="5242112" cy="2916238"/>
          </a:xfrm>
        </p:grpSpPr>
        <p:sp>
          <p:nvSpPr>
            <p:cNvPr id="356" name="Google Shape;356;p66"/>
            <p:cNvSpPr/>
            <p:nvPr/>
          </p:nvSpPr>
          <p:spPr>
            <a:xfrm>
              <a:off x="2266744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6"/>
            <p:cNvSpPr txBox="1"/>
            <p:nvPr/>
          </p:nvSpPr>
          <p:spPr>
            <a:xfrm>
              <a:off x="2454738" y="1007630"/>
              <a:ext cx="9078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Base_seq</a:t>
              </a:r>
              <a:b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6"/>
            <p:cNvSpPr/>
            <p:nvPr/>
          </p:nvSpPr>
          <p:spPr>
            <a:xfrm>
              <a:off x="1613159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6"/>
            <p:cNvSpPr/>
            <p:nvPr/>
          </p:nvSpPr>
          <p:spPr>
            <a:xfrm>
              <a:off x="3986931" y="0"/>
              <a:ext cx="2374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6"/>
            <p:cNvSpPr/>
            <p:nvPr/>
          </p:nvSpPr>
          <p:spPr>
            <a:xfrm>
              <a:off x="3723012" y="640473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6"/>
            <p:cNvSpPr/>
            <p:nvPr/>
          </p:nvSpPr>
          <p:spPr>
            <a:xfrm>
              <a:off x="4538971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6"/>
            <p:cNvSpPr txBox="1"/>
            <p:nvPr/>
          </p:nvSpPr>
          <p:spPr>
            <a:xfrm>
              <a:off x="4538971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Identifies the common things between all of its children sequence items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6"/>
            <p:cNvSpPr/>
            <p:nvPr/>
          </p:nvSpPr>
          <p:spPr>
            <a:xfrm>
              <a:off x="3720374" y="1582122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6"/>
            <p:cNvSpPr/>
            <p:nvPr/>
          </p:nvSpPr>
          <p:spPr>
            <a:xfrm>
              <a:off x="4575424" y="1590010"/>
              <a:ext cx="2196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6"/>
            <p:cNvSpPr txBox="1"/>
            <p:nvPr/>
          </p:nvSpPr>
          <p:spPr>
            <a:xfrm>
              <a:off x="4575424" y="1590010"/>
              <a:ext cx="2196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Can be overridden with its children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6"/>
            <p:cNvSpPr/>
            <p:nvPr/>
          </p:nvSpPr>
          <p:spPr>
            <a:xfrm>
              <a:off x="4190062" y="2250538"/>
              <a:ext cx="1904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66"/>
          <p:cNvGrpSpPr/>
          <p:nvPr/>
        </p:nvGrpSpPr>
        <p:grpSpPr>
          <a:xfrm>
            <a:off x="-254859" y="2925488"/>
            <a:ext cx="4709217" cy="2199375"/>
            <a:chOff x="1677785" y="0"/>
            <a:chExt cx="6278956" cy="2932500"/>
          </a:xfrm>
        </p:grpSpPr>
        <p:sp>
          <p:nvSpPr>
            <p:cNvPr id="368" name="Google Shape;368;p66"/>
            <p:cNvSpPr/>
            <p:nvPr/>
          </p:nvSpPr>
          <p:spPr>
            <a:xfrm>
              <a:off x="2388487" y="775958"/>
              <a:ext cx="1395600" cy="13956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6"/>
            <p:cNvSpPr txBox="1"/>
            <p:nvPr/>
          </p:nvSpPr>
          <p:spPr>
            <a:xfrm>
              <a:off x="2592859" y="980340"/>
              <a:ext cx="9867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ID_seq</a:t>
              </a:r>
              <a:b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6"/>
            <p:cNvSpPr/>
            <p:nvPr/>
          </p:nvSpPr>
          <p:spPr>
            <a:xfrm>
              <a:off x="1677785" y="0"/>
              <a:ext cx="2813100" cy="2932500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6"/>
            <p:cNvSpPr/>
            <p:nvPr/>
          </p:nvSpPr>
          <p:spPr>
            <a:xfrm>
              <a:off x="4633110" y="2364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6"/>
            <p:cNvSpPr/>
            <p:nvPr/>
          </p:nvSpPr>
          <p:spPr>
            <a:xfrm>
              <a:off x="4038156" y="589954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6"/>
            <p:cNvSpPr/>
            <p:nvPr/>
          </p:nvSpPr>
          <p:spPr>
            <a:xfrm>
              <a:off x="4930991" y="10621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6"/>
            <p:cNvSpPr txBox="1"/>
            <p:nvPr/>
          </p:nvSpPr>
          <p:spPr>
            <a:xfrm>
              <a:off x="4930991" y="5541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Has the signals which we’re concerned with from the Decode stage input &amp; output signals (Internal)</a:t>
              </a: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6"/>
            <p:cNvSpPr/>
            <p:nvPr/>
          </p:nvSpPr>
          <p:spPr>
            <a:xfrm>
              <a:off x="4054008" y="1452716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6"/>
            <p:cNvSpPr/>
            <p:nvPr/>
          </p:nvSpPr>
          <p:spPr>
            <a:xfrm>
              <a:off x="4562241" y="2003968"/>
              <a:ext cx="30897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6"/>
            <p:cNvSpPr txBox="1"/>
            <p:nvPr/>
          </p:nvSpPr>
          <p:spPr>
            <a:xfrm>
              <a:off x="4867041" y="1495968"/>
              <a:ext cx="30897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Registered said signals using obj utilities for comparison, copying, cloning…etc</a:t>
              </a: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66"/>
          <p:cNvGrpSpPr/>
          <p:nvPr/>
        </p:nvGrpSpPr>
        <p:grpSpPr>
          <a:xfrm>
            <a:off x="3596251" y="495999"/>
            <a:ext cx="3931584" cy="2191113"/>
            <a:chOff x="1908366" y="0"/>
            <a:chExt cx="5242112" cy="2921484"/>
          </a:xfrm>
        </p:grpSpPr>
        <p:sp>
          <p:nvSpPr>
            <p:cNvPr id="379" name="Google Shape;379;p66"/>
            <p:cNvSpPr/>
            <p:nvPr/>
          </p:nvSpPr>
          <p:spPr>
            <a:xfrm>
              <a:off x="2561951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6"/>
            <p:cNvSpPr txBox="1"/>
            <p:nvPr/>
          </p:nvSpPr>
          <p:spPr>
            <a:xfrm>
              <a:off x="2749945" y="1109230"/>
              <a:ext cx="9078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IF_seq</a:t>
              </a:r>
              <a:b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1908366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4323627" y="0"/>
              <a:ext cx="200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6"/>
            <p:cNvSpPr/>
            <p:nvPr/>
          </p:nvSpPr>
          <p:spPr>
            <a:xfrm>
              <a:off x="4018219" y="640473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6"/>
            <p:cNvSpPr/>
            <p:nvPr/>
          </p:nvSpPr>
          <p:spPr>
            <a:xfrm>
              <a:off x="4834178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6"/>
            <p:cNvSpPr txBox="1"/>
            <p:nvPr/>
          </p:nvSpPr>
          <p:spPr>
            <a:xfrm>
              <a:off x="4834178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Has all the instruction stage input &amp; output signals (Black-Box &amp; White Box Outputs)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6"/>
            <p:cNvSpPr/>
            <p:nvPr/>
          </p:nvSpPr>
          <p:spPr>
            <a:xfrm>
              <a:off x="4015581" y="1582122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6"/>
            <p:cNvSpPr/>
            <p:nvPr/>
          </p:nvSpPr>
          <p:spPr>
            <a:xfrm>
              <a:off x="4819161" y="1586355"/>
              <a:ext cx="2158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6"/>
            <p:cNvSpPr txBox="1"/>
            <p:nvPr/>
          </p:nvSpPr>
          <p:spPr>
            <a:xfrm>
              <a:off x="4819161" y="1586355"/>
              <a:ext cx="2158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Defines Constraints to generate correct instructions upon randomization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6"/>
            <p:cNvSpPr/>
            <p:nvPr/>
          </p:nvSpPr>
          <p:spPr>
            <a:xfrm>
              <a:off x="4771853" y="2255784"/>
              <a:ext cx="20508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66"/>
          <p:cNvGrpSpPr/>
          <p:nvPr/>
        </p:nvGrpSpPr>
        <p:grpSpPr>
          <a:xfrm>
            <a:off x="3908288" y="2925488"/>
            <a:ext cx="4458848" cy="2199375"/>
            <a:chOff x="1677785" y="0"/>
            <a:chExt cx="5945131" cy="2932500"/>
          </a:xfrm>
        </p:grpSpPr>
        <p:sp>
          <p:nvSpPr>
            <p:cNvPr id="391" name="Google Shape;391;p66"/>
            <p:cNvSpPr/>
            <p:nvPr/>
          </p:nvSpPr>
          <p:spPr>
            <a:xfrm>
              <a:off x="2388487" y="775958"/>
              <a:ext cx="1395600" cy="13956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6"/>
            <p:cNvSpPr txBox="1"/>
            <p:nvPr/>
          </p:nvSpPr>
          <p:spPr>
            <a:xfrm>
              <a:off x="2592859" y="980340"/>
              <a:ext cx="9867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EX_seq</a:t>
              </a:r>
              <a:b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6"/>
            <p:cNvSpPr/>
            <p:nvPr/>
          </p:nvSpPr>
          <p:spPr>
            <a:xfrm>
              <a:off x="1677785" y="0"/>
              <a:ext cx="2813100" cy="2932500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6"/>
            <p:cNvSpPr/>
            <p:nvPr/>
          </p:nvSpPr>
          <p:spPr>
            <a:xfrm>
              <a:off x="4054008" y="653615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6"/>
            <p:cNvSpPr/>
            <p:nvPr/>
          </p:nvSpPr>
          <p:spPr>
            <a:xfrm>
              <a:off x="4633110" y="2364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6"/>
            <p:cNvSpPr txBox="1"/>
            <p:nvPr/>
          </p:nvSpPr>
          <p:spPr>
            <a:xfrm>
              <a:off x="4937910" y="6428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Has the signals which we’re concerned with from the Execute stage input &amp; output signals (Internal)</a:t>
              </a: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6"/>
            <p:cNvSpPr/>
            <p:nvPr/>
          </p:nvSpPr>
          <p:spPr>
            <a:xfrm>
              <a:off x="4038156" y="1504354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6"/>
            <p:cNvSpPr/>
            <p:nvPr/>
          </p:nvSpPr>
          <p:spPr>
            <a:xfrm>
              <a:off x="4930991" y="10621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6"/>
            <p:cNvSpPr/>
            <p:nvPr/>
          </p:nvSpPr>
          <p:spPr>
            <a:xfrm>
              <a:off x="4679316" y="1966825"/>
              <a:ext cx="29436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6"/>
            <p:cNvSpPr txBox="1"/>
            <p:nvPr/>
          </p:nvSpPr>
          <p:spPr>
            <a:xfrm>
              <a:off x="4930991" y="14685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Registered said signals using obj utilities for comparison, copying, cloning…etc</a:t>
              </a: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1" name="Google Shape;40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>
            <a:spLocks noGrp="1"/>
          </p:cNvSpPr>
          <p:nvPr>
            <p:ph type="title"/>
          </p:nvPr>
        </p:nvSpPr>
        <p:spPr>
          <a:xfrm>
            <a:off x="648685" y="0"/>
            <a:ext cx="6810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/>
              <a:t>Sequence Items</a:t>
            </a:r>
            <a:endParaRPr/>
          </a:p>
        </p:txBody>
      </p:sp>
      <p:pic>
        <p:nvPicPr>
          <p:cNvPr id="408" name="Google Shape;40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7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17156">
            <a:off x="4150663" y="2619499"/>
            <a:ext cx="770397" cy="43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7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022341" flipH="1">
            <a:off x="2909283" y="2617385"/>
            <a:ext cx="812713" cy="4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7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182625" y="1477525"/>
            <a:ext cx="714725" cy="40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67"/>
          <p:cNvGrpSpPr/>
          <p:nvPr/>
        </p:nvGrpSpPr>
        <p:grpSpPr>
          <a:xfrm>
            <a:off x="-368037" y="511992"/>
            <a:ext cx="3931584" cy="2187179"/>
            <a:chOff x="1613159" y="0"/>
            <a:chExt cx="5242112" cy="2916238"/>
          </a:xfrm>
        </p:grpSpPr>
        <p:sp>
          <p:nvSpPr>
            <p:cNvPr id="415" name="Google Shape;415;p67"/>
            <p:cNvSpPr/>
            <p:nvPr/>
          </p:nvSpPr>
          <p:spPr>
            <a:xfrm>
              <a:off x="2266744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7"/>
            <p:cNvSpPr txBox="1"/>
            <p:nvPr/>
          </p:nvSpPr>
          <p:spPr>
            <a:xfrm>
              <a:off x="2454738" y="1007630"/>
              <a:ext cx="9078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Base_seq</a:t>
              </a:r>
              <a:b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7"/>
            <p:cNvSpPr/>
            <p:nvPr/>
          </p:nvSpPr>
          <p:spPr>
            <a:xfrm>
              <a:off x="1613159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7"/>
            <p:cNvSpPr/>
            <p:nvPr/>
          </p:nvSpPr>
          <p:spPr>
            <a:xfrm>
              <a:off x="3986931" y="0"/>
              <a:ext cx="2374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7"/>
            <p:cNvSpPr/>
            <p:nvPr/>
          </p:nvSpPr>
          <p:spPr>
            <a:xfrm>
              <a:off x="3723012" y="640473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7"/>
            <p:cNvSpPr/>
            <p:nvPr/>
          </p:nvSpPr>
          <p:spPr>
            <a:xfrm>
              <a:off x="4538971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7"/>
            <p:cNvSpPr txBox="1"/>
            <p:nvPr/>
          </p:nvSpPr>
          <p:spPr>
            <a:xfrm>
              <a:off x="4538971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Identifies the common things between all of its children sequence items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7"/>
            <p:cNvSpPr/>
            <p:nvPr/>
          </p:nvSpPr>
          <p:spPr>
            <a:xfrm>
              <a:off x="3720374" y="1582122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7"/>
            <p:cNvSpPr/>
            <p:nvPr/>
          </p:nvSpPr>
          <p:spPr>
            <a:xfrm>
              <a:off x="4575424" y="1590010"/>
              <a:ext cx="2196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7"/>
            <p:cNvSpPr txBox="1"/>
            <p:nvPr/>
          </p:nvSpPr>
          <p:spPr>
            <a:xfrm>
              <a:off x="4575424" y="1590010"/>
              <a:ext cx="2196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Can be overridden with its children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7"/>
            <p:cNvSpPr/>
            <p:nvPr/>
          </p:nvSpPr>
          <p:spPr>
            <a:xfrm>
              <a:off x="4190062" y="2250538"/>
              <a:ext cx="1904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67"/>
          <p:cNvGrpSpPr/>
          <p:nvPr/>
        </p:nvGrpSpPr>
        <p:grpSpPr>
          <a:xfrm>
            <a:off x="-254859" y="2925488"/>
            <a:ext cx="4709217" cy="2199375"/>
            <a:chOff x="1677785" y="0"/>
            <a:chExt cx="6278956" cy="2932500"/>
          </a:xfrm>
        </p:grpSpPr>
        <p:sp>
          <p:nvSpPr>
            <p:cNvPr id="427" name="Google Shape;427;p67"/>
            <p:cNvSpPr/>
            <p:nvPr/>
          </p:nvSpPr>
          <p:spPr>
            <a:xfrm>
              <a:off x="2388487" y="775958"/>
              <a:ext cx="1395600" cy="13956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7"/>
            <p:cNvSpPr txBox="1"/>
            <p:nvPr/>
          </p:nvSpPr>
          <p:spPr>
            <a:xfrm>
              <a:off x="2592859" y="980340"/>
              <a:ext cx="9867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debug_seq</a:t>
              </a:r>
              <a:b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7"/>
            <p:cNvSpPr/>
            <p:nvPr/>
          </p:nvSpPr>
          <p:spPr>
            <a:xfrm>
              <a:off x="1677785" y="0"/>
              <a:ext cx="2813100" cy="2932500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7"/>
            <p:cNvSpPr/>
            <p:nvPr/>
          </p:nvSpPr>
          <p:spPr>
            <a:xfrm>
              <a:off x="4633110" y="2364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7"/>
            <p:cNvSpPr/>
            <p:nvPr/>
          </p:nvSpPr>
          <p:spPr>
            <a:xfrm>
              <a:off x="4038156" y="589954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7"/>
            <p:cNvSpPr/>
            <p:nvPr/>
          </p:nvSpPr>
          <p:spPr>
            <a:xfrm>
              <a:off x="4930991" y="10621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7"/>
            <p:cNvSpPr txBox="1"/>
            <p:nvPr/>
          </p:nvSpPr>
          <p:spPr>
            <a:xfrm>
              <a:off x="4930991" y="5541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Has all the Debug Interface  input &amp; output signals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7"/>
            <p:cNvSpPr/>
            <p:nvPr/>
          </p:nvSpPr>
          <p:spPr>
            <a:xfrm>
              <a:off x="4054008" y="1452716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7"/>
            <p:cNvSpPr/>
            <p:nvPr/>
          </p:nvSpPr>
          <p:spPr>
            <a:xfrm>
              <a:off x="4562241" y="2003968"/>
              <a:ext cx="30897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7"/>
            <p:cNvSpPr txBox="1"/>
            <p:nvPr/>
          </p:nvSpPr>
          <p:spPr>
            <a:xfrm>
              <a:off x="4867041" y="1495968"/>
              <a:ext cx="30897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Registered said signals using obj utilities for comparison, copying, cloning…etc</a:t>
              </a: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67"/>
          <p:cNvGrpSpPr/>
          <p:nvPr/>
        </p:nvGrpSpPr>
        <p:grpSpPr>
          <a:xfrm>
            <a:off x="3596251" y="495999"/>
            <a:ext cx="3931584" cy="2191113"/>
            <a:chOff x="1908366" y="0"/>
            <a:chExt cx="5242112" cy="2921484"/>
          </a:xfrm>
        </p:grpSpPr>
        <p:sp>
          <p:nvSpPr>
            <p:cNvPr id="438" name="Google Shape;438;p67"/>
            <p:cNvSpPr/>
            <p:nvPr/>
          </p:nvSpPr>
          <p:spPr>
            <a:xfrm>
              <a:off x="2561951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7"/>
            <p:cNvSpPr txBox="1"/>
            <p:nvPr/>
          </p:nvSpPr>
          <p:spPr>
            <a:xfrm>
              <a:off x="2640763" y="1109235"/>
              <a:ext cx="10170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Data_Mem_seq</a:t>
              </a:r>
              <a:b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7"/>
            <p:cNvSpPr/>
            <p:nvPr/>
          </p:nvSpPr>
          <p:spPr>
            <a:xfrm>
              <a:off x="1908366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7"/>
            <p:cNvSpPr/>
            <p:nvPr/>
          </p:nvSpPr>
          <p:spPr>
            <a:xfrm>
              <a:off x="4323627" y="0"/>
              <a:ext cx="200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7"/>
            <p:cNvSpPr/>
            <p:nvPr/>
          </p:nvSpPr>
          <p:spPr>
            <a:xfrm>
              <a:off x="4018219" y="640473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7"/>
            <p:cNvSpPr/>
            <p:nvPr/>
          </p:nvSpPr>
          <p:spPr>
            <a:xfrm>
              <a:off x="4834178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7"/>
            <p:cNvSpPr txBox="1"/>
            <p:nvPr/>
          </p:nvSpPr>
          <p:spPr>
            <a:xfrm>
              <a:off x="4834178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Has all the Data_Memory Interface  input &amp; output signals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7"/>
            <p:cNvSpPr/>
            <p:nvPr/>
          </p:nvSpPr>
          <p:spPr>
            <a:xfrm>
              <a:off x="4015581" y="1582122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7"/>
            <p:cNvSpPr/>
            <p:nvPr/>
          </p:nvSpPr>
          <p:spPr>
            <a:xfrm>
              <a:off x="4819161" y="1586355"/>
              <a:ext cx="2158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7"/>
            <p:cNvSpPr txBox="1"/>
            <p:nvPr/>
          </p:nvSpPr>
          <p:spPr>
            <a:xfrm>
              <a:off x="4819161" y="1586355"/>
              <a:ext cx="2158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Defines Constraints to generate correct instructions upon randomization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7"/>
            <p:cNvSpPr/>
            <p:nvPr/>
          </p:nvSpPr>
          <p:spPr>
            <a:xfrm>
              <a:off x="4771853" y="2255784"/>
              <a:ext cx="20508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67"/>
          <p:cNvGrpSpPr/>
          <p:nvPr/>
        </p:nvGrpSpPr>
        <p:grpSpPr>
          <a:xfrm>
            <a:off x="3908288" y="2925488"/>
            <a:ext cx="4458848" cy="2199375"/>
            <a:chOff x="1677785" y="0"/>
            <a:chExt cx="5945131" cy="2932500"/>
          </a:xfrm>
        </p:grpSpPr>
        <p:sp>
          <p:nvSpPr>
            <p:cNvPr id="450" name="Google Shape;450;p67"/>
            <p:cNvSpPr/>
            <p:nvPr/>
          </p:nvSpPr>
          <p:spPr>
            <a:xfrm>
              <a:off x="2388487" y="775958"/>
              <a:ext cx="1395600" cy="13956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7"/>
            <p:cNvSpPr txBox="1"/>
            <p:nvPr/>
          </p:nvSpPr>
          <p:spPr>
            <a:xfrm>
              <a:off x="2499202" y="980349"/>
              <a:ext cx="11505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interrupt_seq</a:t>
              </a:r>
              <a:b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7"/>
            <p:cNvSpPr/>
            <p:nvPr/>
          </p:nvSpPr>
          <p:spPr>
            <a:xfrm>
              <a:off x="1677785" y="0"/>
              <a:ext cx="2813100" cy="2932500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7"/>
            <p:cNvSpPr/>
            <p:nvPr/>
          </p:nvSpPr>
          <p:spPr>
            <a:xfrm>
              <a:off x="4054008" y="653615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7"/>
            <p:cNvSpPr/>
            <p:nvPr/>
          </p:nvSpPr>
          <p:spPr>
            <a:xfrm>
              <a:off x="4633110" y="2364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7"/>
            <p:cNvSpPr txBox="1"/>
            <p:nvPr/>
          </p:nvSpPr>
          <p:spPr>
            <a:xfrm>
              <a:off x="4937910" y="6428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Has all the Interrupt Interface  input &amp; output signals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7"/>
            <p:cNvSpPr/>
            <p:nvPr/>
          </p:nvSpPr>
          <p:spPr>
            <a:xfrm>
              <a:off x="4038156" y="1504354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7"/>
            <p:cNvSpPr/>
            <p:nvPr/>
          </p:nvSpPr>
          <p:spPr>
            <a:xfrm>
              <a:off x="4930991" y="10621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7"/>
            <p:cNvSpPr/>
            <p:nvPr/>
          </p:nvSpPr>
          <p:spPr>
            <a:xfrm>
              <a:off x="4679316" y="1966825"/>
              <a:ext cx="29436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7"/>
            <p:cNvSpPr txBox="1"/>
            <p:nvPr/>
          </p:nvSpPr>
          <p:spPr>
            <a:xfrm>
              <a:off x="4930991" y="14685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Registered said signals using obj utilities for comparison, copying, cloning…etc</a:t>
              </a: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0" name="Google Shape;460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8"/>
          <p:cNvSpPr txBox="1">
            <a:spLocks noGrp="1"/>
          </p:cNvSpPr>
          <p:nvPr>
            <p:ph type="title"/>
          </p:nvPr>
        </p:nvSpPr>
        <p:spPr>
          <a:xfrm>
            <a:off x="648685" y="0"/>
            <a:ext cx="6810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/>
              <a:t>Sequence Items</a:t>
            </a:r>
            <a:endParaRPr/>
          </a:p>
        </p:txBody>
      </p:sp>
      <p:pic>
        <p:nvPicPr>
          <p:cNvPr id="467" name="Google Shape;46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222" y="733063"/>
            <a:ext cx="4263629" cy="273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50" y="733063"/>
            <a:ext cx="4581675" cy="36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/>
          <p:nvPr/>
        </p:nvSpPr>
        <p:spPr>
          <a:xfrm>
            <a:off x="388402" y="381067"/>
            <a:ext cx="8364911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9"/>
          <p:cNvSpPr/>
          <p:nvPr/>
        </p:nvSpPr>
        <p:spPr>
          <a:xfrm>
            <a:off x="388403" y="4657444"/>
            <a:ext cx="836676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9"/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69"/>
          <p:cNvPicPr preferRelativeResize="0"/>
          <p:nvPr/>
        </p:nvPicPr>
        <p:blipFill rotWithShape="1">
          <a:blip r:embed="rId3">
            <a:alphaModFix/>
          </a:blip>
          <a:srcRect t="29477" r="-1" b="12815"/>
          <a:stretch/>
        </p:blipFill>
        <p:spPr>
          <a:xfrm>
            <a:off x="15" y="8"/>
            <a:ext cx="9141699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9"/>
          <p:cNvSpPr/>
          <p:nvPr/>
        </p:nvSpPr>
        <p:spPr>
          <a:xfrm rot="-5400000">
            <a:off x="291929" y="-291929"/>
            <a:ext cx="5143500" cy="5727357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9"/>
          <p:cNvSpPr txBox="1">
            <a:spLocks noGrp="1"/>
          </p:cNvSpPr>
          <p:nvPr>
            <p:ph type="title"/>
          </p:nvPr>
        </p:nvSpPr>
        <p:spPr>
          <a:xfrm>
            <a:off x="388402" y="733805"/>
            <a:ext cx="3765887" cy="248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en" sz="4500">
                <a:solidFill>
                  <a:schemeClr val="dk1"/>
                </a:solidFill>
              </a:rPr>
              <a:t>Interfaces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3" name="Google Shape;483;p69"/>
          <p:cNvSpPr/>
          <p:nvPr/>
        </p:nvSpPr>
        <p:spPr>
          <a:xfrm>
            <a:off x="388402" y="381067"/>
            <a:ext cx="3765887" cy="11195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>
            <a:spLocks noGrp="1"/>
          </p:cNvSpPr>
          <p:nvPr>
            <p:ph type="title"/>
          </p:nvPr>
        </p:nvSpPr>
        <p:spPr>
          <a:xfrm>
            <a:off x="648685" y="0"/>
            <a:ext cx="6810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/>
              <a:t>Interfaces</a:t>
            </a:r>
            <a:endParaRPr/>
          </a:p>
        </p:txBody>
      </p:sp>
      <p:pic>
        <p:nvPicPr>
          <p:cNvPr id="491" name="Google Shape;49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0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646300">
            <a:off x="5198538" y="2760025"/>
            <a:ext cx="770397" cy="43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0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022341" flipH="1">
            <a:off x="1662783" y="2857085"/>
            <a:ext cx="812713" cy="4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0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648764" flipH="1">
            <a:off x="1942975" y="450200"/>
            <a:ext cx="714725" cy="402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70"/>
          <p:cNvGrpSpPr/>
          <p:nvPr/>
        </p:nvGrpSpPr>
        <p:grpSpPr>
          <a:xfrm>
            <a:off x="86855" y="3261125"/>
            <a:ext cx="3669422" cy="1757741"/>
            <a:chOff x="1677785" y="0"/>
            <a:chExt cx="6278956" cy="2932500"/>
          </a:xfrm>
        </p:grpSpPr>
        <p:sp>
          <p:nvSpPr>
            <p:cNvPr id="498" name="Google Shape;498;p70"/>
            <p:cNvSpPr/>
            <p:nvPr/>
          </p:nvSpPr>
          <p:spPr>
            <a:xfrm>
              <a:off x="2388487" y="775958"/>
              <a:ext cx="1395600" cy="13956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0"/>
            <p:cNvSpPr txBox="1"/>
            <p:nvPr/>
          </p:nvSpPr>
          <p:spPr>
            <a:xfrm>
              <a:off x="2592859" y="980340"/>
              <a:ext cx="9867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Memory Interface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0"/>
            <p:cNvSpPr/>
            <p:nvPr/>
          </p:nvSpPr>
          <p:spPr>
            <a:xfrm>
              <a:off x="1677785" y="0"/>
              <a:ext cx="2813100" cy="2932500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0"/>
            <p:cNvSpPr/>
            <p:nvPr/>
          </p:nvSpPr>
          <p:spPr>
            <a:xfrm>
              <a:off x="4633110" y="2364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0"/>
            <p:cNvSpPr/>
            <p:nvPr/>
          </p:nvSpPr>
          <p:spPr>
            <a:xfrm>
              <a:off x="4038156" y="589954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0"/>
            <p:cNvSpPr/>
            <p:nvPr/>
          </p:nvSpPr>
          <p:spPr>
            <a:xfrm>
              <a:off x="4930991" y="10621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0"/>
            <p:cNvSpPr txBox="1"/>
            <p:nvPr/>
          </p:nvSpPr>
          <p:spPr>
            <a:xfrm>
              <a:off x="4930991" y="5541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Has all the Debug Interface  input &amp; output signals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0"/>
            <p:cNvSpPr/>
            <p:nvPr/>
          </p:nvSpPr>
          <p:spPr>
            <a:xfrm>
              <a:off x="4054008" y="1452716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70"/>
            <p:cNvSpPr/>
            <p:nvPr/>
          </p:nvSpPr>
          <p:spPr>
            <a:xfrm>
              <a:off x="4562241" y="2003968"/>
              <a:ext cx="30897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0"/>
            <p:cNvSpPr txBox="1"/>
            <p:nvPr/>
          </p:nvSpPr>
          <p:spPr>
            <a:xfrm>
              <a:off x="4867041" y="1495968"/>
              <a:ext cx="30897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Defines a number of Assertions</a:t>
              </a: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8" name="Google Shape;508;p70"/>
          <p:cNvGrpSpPr/>
          <p:nvPr/>
        </p:nvGrpSpPr>
        <p:grpSpPr>
          <a:xfrm>
            <a:off x="5032700" y="2925500"/>
            <a:ext cx="3791210" cy="1901433"/>
            <a:chOff x="1677785" y="0"/>
            <a:chExt cx="5945131" cy="2932500"/>
          </a:xfrm>
        </p:grpSpPr>
        <p:sp>
          <p:nvSpPr>
            <p:cNvPr id="509" name="Google Shape;509;p70"/>
            <p:cNvSpPr/>
            <p:nvPr/>
          </p:nvSpPr>
          <p:spPr>
            <a:xfrm>
              <a:off x="2388487" y="775958"/>
              <a:ext cx="1395600" cy="13956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0"/>
            <p:cNvSpPr txBox="1"/>
            <p:nvPr/>
          </p:nvSpPr>
          <p:spPr>
            <a:xfrm>
              <a:off x="2499202" y="980349"/>
              <a:ext cx="11505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Debug Interface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0"/>
            <p:cNvSpPr/>
            <p:nvPr/>
          </p:nvSpPr>
          <p:spPr>
            <a:xfrm>
              <a:off x="1677785" y="0"/>
              <a:ext cx="2813100" cy="2932500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0"/>
            <p:cNvSpPr/>
            <p:nvPr/>
          </p:nvSpPr>
          <p:spPr>
            <a:xfrm>
              <a:off x="4054008" y="1060015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0"/>
            <p:cNvSpPr/>
            <p:nvPr/>
          </p:nvSpPr>
          <p:spPr>
            <a:xfrm>
              <a:off x="4633110" y="2364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70"/>
            <p:cNvSpPr txBox="1"/>
            <p:nvPr/>
          </p:nvSpPr>
          <p:spPr>
            <a:xfrm>
              <a:off x="4937910" y="10492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Identifies &amp; connects all the input signals to the Instruction debug  Interface</a:t>
              </a: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70"/>
            <p:cNvSpPr/>
            <p:nvPr/>
          </p:nvSpPr>
          <p:spPr>
            <a:xfrm>
              <a:off x="4930991" y="10621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70"/>
            <p:cNvSpPr/>
            <p:nvPr/>
          </p:nvSpPr>
          <p:spPr>
            <a:xfrm>
              <a:off x="4679316" y="1966825"/>
              <a:ext cx="29436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70"/>
          <p:cNvGrpSpPr/>
          <p:nvPr/>
        </p:nvGrpSpPr>
        <p:grpSpPr>
          <a:xfrm>
            <a:off x="-304789" y="511999"/>
            <a:ext cx="3563588" cy="2027660"/>
            <a:chOff x="1613159" y="0"/>
            <a:chExt cx="5242112" cy="2916238"/>
          </a:xfrm>
        </p:grpSpPr>
        <p:sp>
          <p:nvSpPr>
            <p:cNvPr id="518" name="Google Shape;518;p70"/>
            <p:cNvSpPr/>
            <p:nvPr/>
          </p:nvSpPr>
          <p:spPr>
            <a:xfrm>
              <a:off x="2266744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70"/>
            <p:cNvSpPr txBox="1"/>
            <p:nvPr/>
          </p:nvSpPr>
          <p:spPr>
            <a:xfrm>
              <a:off x="2391091" y="1007749"/>
              <a:ext cx="10350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Instruction Fetch Interface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70"/>
            <p:cNvSpPr/>
            <p:nvPr/>
          </p:nvSpPr>
          <p:spPr>
            <a:xfrm>
              <a:off x="1613159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70"/>
            <p:cNvSpPr/>
            <p:nvPr/>
          </p:nvSpPr>
          <p:spPr>
            <a:xfrm>
              <a:off x="3986931" y="0"/>
              <a:ext cx="2374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70"/>
            <p:cNvSpPr/>
            <p:nvPr/>
          </p:nvSpPr>
          <p:spPr>
            <a:xfrm>
              <a:off x="3723012" y="640473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70"/>
            <p:cNvSpPr/>
            <p:nvPr/>
          </p:nvSpPr>
          <p:spPr>
            <a:xfrm>
              <a:off x="4538971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0"/>
            <p:cNvSpPr txBox="1"/>
            <p:nvPr/>
          </p:nvSpPr>
          <p:spPr>
            <a:xfrm>
              <a:off x="4538971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Identifies &amp; connects all the input signals to the Instruction Fetch  Interface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0"/>
            <p:cNvSpPr/>
            <p:nvPr/>
          </p:nvSpPr>
          <p:spPr>
            <a:xfrm>
              <a:off x="4575424" y="1590010"/>
              <a:ext cx="2196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70"/>
            <p:cNvSpPr/>
            <p:nvPr/>
          </p:nvSpPr>
          <p:spPr>
            <a:xfrm>
              <a:off x="4190062" y="2250538"/>
              <a:ext cx="1904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70"/>
            <p:cNvSpPr/>
            <p:nvPr/>
          </p:nvSpPr>
          <p:spPr>
            <a:xfrm>
              <a:off x="3720374" y="1582122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70"/>
            <p:cNvSpPr txBox="1"/>
            <p:nvPr/>
          </p:nvSpPr>
          <p:spPr>
            <a:xfrm>
              <a:off x="4575424" y="1590010"/>
              <a:ext cx="2196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Defines A number of Assertions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" name="Google Shape;529;p70"/>
          <p:cNvGrpSpPr/>
          <p:nvPr/>
        </p:nvGrpSpPr>
        <p:grpSpPr>
          <a:xfrm>
            <a:off x="5197885" y="419800"/>
            <a:ext cx="3396889" cy="1953012"/>
            <a:chOff x="1908366" y="0"/>
            <a:chExt cx="5242112" cy="2921484"/>
          </a:xfrm>
        </p:grpSpPr>
        <p:sp>
          <p:nvSpPr>
            <p:cNvPr id="530" name="Google Shape;530;p70"/>
            <p:cNvSpPr/>
            <p:nvPr/>
          </p:nvSpPr>
          <p:spPr>
            <a:xfrm>
              <a:off x="2561951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70"/>
            <p:cNvSpPr txBox="1"/>
            <p:nvPr/>
          </p:nvSpPr>
          <p:spPr>
            <a:xfrm>
              <a:off x="2695313" y="1122968"/>
              <a:ext cx="10170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Internal Interface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70"/>
            <p:cNvSpPr/>
            <p:nvPr/>
          </p:nvSpPr>
          <p:spPr>
            <a:xfrm>
              <a:off x="1908366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0"/>
            <p:cNvSpPr/>
            <p:nvPr/>
          </p:nvSpPr>
          <p:spPr>
            <a:xfrm>
              <a:off x="4444082" y="0"/>
              <a:ext cx="200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0"/>
            <p:cNvSpPr/>
            <p:nvPr/>
          </p:nvSpPr>
          <p:spPr>
            <a:xfrm>
              <a:off x="4018219" y="640473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70"/>
            <p:cNvSpPr/>
            <p:nvPr/>
          </p:nvSpPr>
          <p:spPr>
            <a:xfrm>
              <a:off x="4834178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70"/>
            <p:cNvSpPr txBox="1"/>
            <p:nvPr/>
          </p:nvSpPr>
          <p:spPr>
            <a:xfrm>
              <a:off x="4834178" y="7114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Identifies &amp; connects all the needed intermediate core signals of the IF, ID, IE, WB stages to the their respective agents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70"/>
            <p:cNvSpPr/>
            <p:nvPr/>
          </p:nvSpPr>
          <p:spPr>
            <a:xfrm>
              <a:off x="4819161" y="1586355"/>
              <a:ext cx="2158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70"/>
            <p:cNvSpPr/>
            <p:nvPr/>
          </p:nvSpPr>
          <p:spPr>
            <a:xfrm>
              <a:off x="4771853" y="2255784"/>
              <a:ext cx="20508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70"/>
            <p:cNvSpPr/>
            <p:nvPr/>
          </p:nvSpPr>
          <p:spPr>
            <a:xfrm>
              <a:off x="4015581" y="1582122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70"/>
            <p:cNvSpPr txBox="1"/>
            <p:nvPr/>
          </p:nvSpPr>
          <p:spPr>
            <a:xfrm>
              <a:off x="4819161" y="1586355"/>
              <a:ext cx="2158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Is handed to the observer module to connect it to the Core’s internal signals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1" name="Google Shape;541;p70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348604">
            <a:off x="5412588" y="319999"/>
            <a:ext cx="770395" cy="433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70"/>
          <p:cNvGrpSpPr/>
          <p:nvPr/>
        </p:nvGrpSpPr>
        <p:grpSpPr>
          <a:xfrm>
            <a:off x="2365700" y="1477700"/>
            <a:ext cx="3791210" cy="1901433"/>
            <a:chOff x="1677785" y="0"/>
            <a:chExt cx="5945131" cy="2932500"/>
          </a:xfrm>
        </p:grpSpPr>
        <p:sp>
          <p:nvSpPr>
            <p:cNvPr id="543" name="Google Shape;543;p70"/>
            <p:cNvSpPr/>
            <p:nvPr/>
          </p:nvSpPr>
          <p:spPr>
            <a:xfrm>
              <a:off x="2388487" y="775958"/>
              <a:ext cx="1395600" cy="13956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70"/>
            <p:cNvSpPr txBox="1"/>
            <p:nvPr/>
          </p:nvSpPr>
          <p:spPr>
            <a:xfrm>
              <a:off x="2499202" y="980349"/>
              <a:ext cx="11505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Interrupt Interface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70"/>
            <p:cNvSpPr/>
            <p:nvPr/>
          </p:nvSpPr>
          <p:spPr>
            <a:xfrm>
              <a:off x="1677785" y="0"/>
              <a:ext cx="2813100" cy="2932500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70"/>
            <p:cNvSpPr/>
            <p:nvPr/>
          </p:nvSpPr>
          <p:spPr>
            <a:xfrm>
              <a:off x="4054008" y="1060015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70"/>
            <p:cNvSpPr/>
            <p:nvPr/>
          </p:nvSpPr>
          <p:spPr>
            <a:xfrm>
              <a:off x="4633110" y="2364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70"/>
            <p:cNvSpPr txBox="1"/>
            <p:nvPr/>
          </p:nvSpPr>
          <p:spPr>
            <a:xfrm>
              <a:off x="4937898" y="1049236"/>
              <a:ext cx="24255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Identifies &amp; connects all the input signals to the Instruction Interrupt Interface</a:t>
              </a: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0"/>
            <p:cNvSpPr/>
            <p:nvPr/>
          </p:nvSpPr>
          <p:spPr>
            <a:xfrm>
              <a:off x="4679316" y="1966825"/>
              <a:ext cx="29436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0" name="Google Shape;550;p70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233498">
            <a:off x="4092489" y="1309150"/>
            <a:ext cx="770395" cy="43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1"/>
          <p:cNvSpPr/>
          <p:nvPr/>
        </p:nvSpPr>
        <p:spPr>
          <a:xfrm>
            <a:off x="388402" y="381068"/>
            <a:ext cx="8367977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388403" y="4657444"/>
            <a:ext cx="836708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71" descr="Seedling growing on a tree trunk"/>
          <p:cNvPicPr preferRelativeResize="0"/>
          <p:nvPr/>
        </p:nvPicPr>
        <p:blipFill rotWithShape="1">
          <a:blip r:embed="rId3">
            <a:alphaModFix/>
          </a:blip>
          <a:srcRect t="4692" b="12257"/>
          <a:stretch/>
        </p:blipFill>
        <p:spPr>
          <a:xfrm>
            <a:off x="15" y="8"/>
            <a:ext cx="9141699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1"/>
          <p:cNvSpPr/>
          <p:nvPr/>
        </p:nvSpPr>
        <p:spPr>
          <a:xfrm rot="-5400000">
            <a:off x="291901" y="-291900"/>
            <a:ext cx="5143500" cy="57273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1"/>
          <p:cNvSpPr txBox="1">
            <a:spLocks noGrp="1"/>
          </p:cNvSpPr>
          <p:nvPr>
            <p:ph type="title"/>
          </p:nvPr>
        </p:nvSpPr>
        <p:spPr>
          <a:xfrm>
            <a:off x="388403" y="657605"/>
            <a:ext cx="3765900" cy="24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en" sz="4500">
                <a:solidFill>
                  <a:schemeClr val="dk2"/>
                </a:solidFill>
              </a:rPr>
              <a:t>Environment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2" name="Google Shape;562;p71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2"/>
          <p:cNvSpPr txBox="1">
            <a:spLocks noGrp="1"/>
          </p:cNvSpPr>
          <p:nvPr>
            <p:ph type="title"/>
          </p:nvPr>
        </p:nvSpPr>
        <p:spPr>
          <a:xfrm>
            <a:off x="451771" y="411562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569" name="Google Shape;569;p72"/>
          <p:cNvSpPr/>
          <p:nvPr/>
        </p:nvSpPr>
        <p:spPr>
          <a:xfrm>
            <a:off x="403824" y="3806756"/>
            <a:ext cx="13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2"/>
          <p:cNvSpPr/>
          <p:nvPr/>
        </p:nvSpPr>
        <p:spPr>
          <a:xfrm>
            <a:off x="2164963" y="20957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A729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" name="Google Shape;571;p72"/>
          <p:cNvGrpSpPr/>
          <p:nvPr/>
        </p:nvGrpSpPr>
        <p:grpSpPr>
          <a:xfrm>
            <a:off x="571536" y="1804750"/>
            <a:ext cx="1755000" cy="1897977"/>
            <a:chOff x="571536" y="1957150"/>
            <a:chExt cx="1755000" cy="1897977"/>
          </a:xfrm>
        </p:grpSpPr>
        <p:sp>
          <p:nvSpPr>
            <p:cNvPr id="572" name="Google Shape;572;p72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729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2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 b="1" i="0" u="none" strike="noStrike" cap="none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4" name="Google Shape;574;p72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Instantiate</a:t>
              </a:r>
              <a:endParaRPr sz="1000" b="1" i="0" u="none" strike="noStrike" cap="none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5" name="Google Shape;575;p72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Instantiates all environment components &amp; TLMs</a:t>
              </a:r>
              <a:endParaRPr sz="800" b="0" i="0" u="none" strike="noStrike" cap="none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6" name="Google Shape;576;p72"/>
          <p:cNvGrpSpPr/>
          <p:nvPr/>
        </p:nvGrpSpPr>
        <p:grpSpPr>
          <a:xfrm>
            <a:off x="2699423" y="1804750"/>
            <a:ext cx="1709102" cy="1897977"/>
            <a:chOff x="2699423" y="1957150"/>
            <a:chExt cx="1709102" cy="1897977"/>
          </a:xfrm>
        </p:grpSpPr>
        <p:sp>
          <p:nvSpPr>
            <p:cNvPr id="577" name="Google Shape;577;p72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729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2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Create</a:t>
              </a:r>
              <a:endParaRPr sz="1000" b="1" i="0" u="none" strike="noStrike" cap="none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9" name="Google Shape;579;p72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Creates all the instances handles</a:t>
              </a:r>
              <a:endParaRPr sz="800" b="0" i="0" u="none" strike="noStrike" cap="none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0" name="Google Shape;580;p72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 b="1" i="0" u="none" strike="noStrike" cap="none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1" name="Google Shape;581;p72"/>
          <p:cNvGrpSpPr/>
          <p:nvPr/>
        </p:nvGrpSpPr>
        <p:grpSpPr>
          <a:xfrm>
            <a:off x="4781408" y="1804750"/>
            <a:ext cx="1709105" cy="1897975"/>
            <a:chOff x="4781408" y="1957150"/>
            <a:chExt cx="1709105" cy="1897975"/>
          </a:xfrm>
        </p:grpSpPr>
        <p:sp>
          <p:nvSpPr>
            <p:cNvPr id="582" name="Google Shape;582;p72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2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Connect</a:t>
              </a:r>
              <a:endParaRPr sz="1000" b="1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4" name="Google Shape;584;p72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Connects all TLM ports, exports &amp; implementations </a:t>
              </a:r>
              <a:endParaRPr sz="8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5" name="Google Shape;585;p72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 b="1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6" name="Google Shape;586;p72"/>
          <p:cNvGrpSpPr/>
          <p:nvPr/>
        </p:nvGrpSpPr>
        <p:grpSpPr>
          <a:xfrm>
            <a:off x="6863386" y="1804750"/>
            <a:ext cx="1709102" cy="1897977"/>
            <a:chOff x="6863386" y="1957150"/>
            <a:chExt cx="1709102" cy="1897977"/>
          </a:xfrm>
        </p:grpSpPr>
        <p:sp>
          <p:nvSpPr>
            <p:cNvPr id="587" name="Google Shape;587;p72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2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Initialize</a:t>
              </a:r>
              <a:endParaRPr sz="1000" b="1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9" name="Google Shape;589;p72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Initializes all agents using their respective configs</a:t>
              </a:r>
              <a:endParaRPr sz="8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0" name="Google Shape;590;p72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800" b="1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1" name="Google Shape;591;p72"/>
          <p:cNvSpPr/>
          <p:nvPr/>
        </p:nvSpPr>
        <p:spPr>
          <a:xfrm>
            <a:off x="4337175" y="20957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2"/>
          <p:cNvSpPr/>
          <p:nvPr/>
        </p:nvSpPr>
        <p:spPr>
          <a:xfrm>
            <a:off x="6419150" y="20957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3"/>
          <p:cNvSpPr/>
          <p:nvPr/>
        </p:nvSpPr>
        <p:spPr>
          <a:xfrm>
            <a:off x="388402" y="381068"/>
            <a:ext cx="8367977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73"/>
          <p:cNvSpPr/>
          <p:nvPr/>
        </p:nvSpPr>
        <p:spPr>
          <a:xfrm>
            <a:off x="388403" y="4657444"/>
            <a:ext cx="836708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73" descr="Invisible man in suit"/>
          <p:cNvPicPr preferRelativeResize="0"/>
          <p:nvPr/>
        </p:nvPicPr>
        <p:blipFill rotWithShape="1">
          <a:blip r:embed="rId3">
            <a:alphaModFix/>
          </a:blip>
          <a:srcRect t="15732"/>
          <a:stretch/>
        </p:blipFill>
        <p:spPr>
          <a:xfrm>
            <a:off x="15" y="8"/>
            <a:ext cx="9143982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3"/>
          <p:cNvSpPr/>
          <p:nvPr/>
        </p:nvSpPr>
        <p:spPr>
          <a:xfrm rot="5400000">
            <a:off x="-129871" y="129900"/>
            <a:ext cx="5143500" cy="4883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6000">
                <a:srgbClr val="000000">
                  <a:alpha val="6274"/>
                </a:srgbClr>
              </a:gs>
              <a:gs pos="46000">
                <a:srgbClr val="000000">
                  <a:alpha val="20000"/>
                </a:srgbClr>
              </a:gs>
              <a:gs pos="100000">
                <a:srgbClr val="000000">
                  <a:alpha val="3450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3"/>
          <p:cNvSpPr txBox="1">
            <a:spLocks noGrp="1"/>
          </p:cNvSpPr>
          <p:nvPr>
            <p:ph type="title"/>
          </p:nvPr>
        </p:nvSpPr>
        <p:spPr>
          <a:xfrm>
            <a:off x="329183" y="733806"/>
            <a:ext cx="3597000" cy="29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n" sz="5000">
                <a:solidFill>
                  <a:schemeClr val="lt1"/>
                </a:solidFill>
              </a:rPr>
              <a:t>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3" name="Google Shape;603;p73"/>
          <p:cNvSpPr/>
          <p:nvPr/>
        </p:nvSpPr>
        <p:spPr>
          <a:xfrm>
            <a:off x="388401" y="381068"/>
            <a:ext cx="3521700" cy="1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3"/>
          <p:cNvSpPr/>
          <p:nvPr/>
        </p:nvSpPr>
        <p:spPr>
          <a:xfrm>
            <a:off x="4143937" y="121024"/>
            <a:ext cx="4883700" cy="4881300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>
            <a:spLocks noGrp="1"/>
          </p:cNvSpPr>
          <p:nvPr>
            <p:ph type="title"/>
          </p:nvPr>
        </p:nvSpPr>
        <p:spPr>
          <a:xfrm>
            <a:off x="451771" y="411562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Agent Types</a:t>
            </a:r>
            <a:endParaRPr/>
          </a:p>
        </p:txBody>
      </p:sp>
      <p:sp>
        <p:nvSpPr>
          <p:cNvPr id="611" name="Google Shape;611;p74"/>
          <p:cNvSpPr/>
          <p:nvPr/>
        </p:nvSpPr>
        <p:spPr>
          <a:xfrm>
            <a:off x="403824" y="3806756"/>
            <a:ext cx="13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" name="Google Shape;612;p74"/>
          <p:cNvGrpSpPr/>
          <p:nvPr/>
        </p:nvGrpSpPr>
        <p:grpSpPr>
          <a:xfrm>
            <a:off x="2902488" y="902232"/>
            <a:ext cx="3339000" cy="3339000"/>
            <a:chOff x="2902488" y="902232"/>
            <a:chExt cx="3339000" cy="3339000"/>
          </a:xfrm>
        </p:grpSpPr>
        <p:sp>
          <p:nvSpPr>
            <p:cNvPr id="613" name="Google Shape;613;p74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1D7E7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74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83E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oogle Shape;615;p74"/>
          <p:cNvGrpSpPr/>
          <p:nvPr/>
        </p:nvGrpSpPr>
        <p:grpSpPr>
          <a:xfrm>
            <a:off x="3664038" y="1663782"/>
            <a:ext cx="1815900" cy="1815900"/>
            <a:chOff x="3664038" y="1663782"/>
            <a:chExt cx="1815900" cy="1815900"/>
          </a:xfrm>
        </p:grpSpPr>
        <p:sp>
          <p:nvSpPr>
            <p:cNvPr id="616" name="Google Shape;616;p74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4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Agent Types</a:t>
              </a:r>
              <a:endParaRPr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8" name="Google Shape;618;p74"/>
          <p:cNvGrpSpPr/>
          <p:nvPr/>
        </p:nvGrpSpPr>
        <p:grpSpPr>
          <a:xfrm>
            <a:off x="4042065" y="445829"/>
            <a:ext cx="1068600" cy="1068600"/>
            <a:chOff x="2859873" y="853971"/>
            <a:chExt cx="1068600" cy="1068600"/>
          </a:xfrm>
        </p:grpSpPr>
        <p:sp>
          <p:nvSpPr>
            <p:cNvPr id="619" name="Google Shape;619;p74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4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Active</a:t>
              </a:r>
              <a:endPara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1" name="Google Shape;621;p74"/>
          <p:cNvGrpSpPr/>
          <p:nvPr/>
        </p:nvGrpSpPr>
        <p:grpSpPr>
          <a:xfrm>
            <a:off x="2590696" y="2886658"/>
            <a:ext cx="1068600" cy="1068600"/>
            <a:chOff x="2859873" y="853971"/>
            <a:chExt cx="1068600" cy="1068600"/>
          </a:xfrm>
        </p:grpSpPr>
        <p:sp>
          <p:nvSpPr>
            <p:cNvPr id="622" name="Google Shape;622;p74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4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Reactive</a:t>
              </a:r>
              <a:endPara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4" name="Google Shape;624;p74"/>
          <p:cNvGrpSpPr/>
          <p:nvPr/>
        </p:nvGrpSpPr>
        <p:grpSpPr>
          <a:xfrm>
            <a:off x="5480043" y="2879013"/>
            <a:ext cx="1068600" cy="1068600"/>
            <a:chOff x="5214448" y="3234278"/>
            <a:chExt cx="1068600" cy="1068600"/>
          </a:xfrm>
        </p:grpSpPr>
        <p:sp>
          <p:nvSpPr>
            <p:cNvPr id="625" name="Google Shape;625;p74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4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Passive</a:t>
              </a:r>
              <a:endPara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5"/>
          <p:cNvSpPr txBox="1">
            <a:spLocks noGrp="1"/>
          </p:cNvSpPr>
          <p:nvPr>
            <p:ph type="title"/>
          </p:nvPr>
        </p:nvSpPr>
        <p:spPr>
          <a:xfrm>
            <a:off x="451771" y="335362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Three Types of Reactivity</a:t>
            </a:r>
            <a:endParaRPr/>
          </a:p>
        </p:txBody>
      </p:sp>
      <p:sp>
        <p:nvSpPr>
          <p:cNvPr id="632" name="Google Shape;632;p75"/>
          <p:cNvSpPr/>
          <p:nvPr/>
        </p:nvSpPr>
        <p:spPr>
          <a:xfrm>
            <a:off x="403824" y="3806756"/>
            <a:ext cx="13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3" name="Google Shape;633;p75"/>
          <p:cNvGrpSpPr/>
          <p:nvPr/>
        </p:nvGrpSpPr>
        <p:grpSpPr>
          <a:xfrm>
            <a:off x="1843220" y="854839"/>
            <a:ext cx="6089497" cy="3875909"/>
            <a:chOff x="2225440" y="15592"/>
            <a:chExt cx="8119329" cy="5167879"/>
          </a:xfrm>
        </p:grpSpPr>
        <p:sp>
          <p:nvSpPr>
            <p:cNvPr id="634" name="Google Shape;634;p75"/>
            <p:cNvSpPr/>
            <p:nvPr/>
          </p:nvSpPr>
          <p:spPr>
            <a:xfrm>
              <a:off x="3398399" y="1452678"/>
              <a:ext cx="2275200" cy="2274900"/>
            </a:xfrm>
            <a:prstGeom prst="ellipse">
              <a:avLst/>
            </a:prstGeom>
            <a:solidFill>
              <a:srgbClr val="800000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5"/>
            <p:cNvSpPr txBox="1"/>
            <p:nvPr/>
          </p:nvSpPr>
          <p:spPr>
            <a:xfrm>
              <a:off x="3398413" y="1785840"/>
              <a:ext cx="2275200" cy="16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150" tIns="37150" rIns="37150" bIns="3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Arial"/>
                <a:buNone/>
              </a:pPr>
              <a:r>
                <a:rPr lang="en" sz="2800">
                  <a:solidFill>
                    <a:srgbClr val="FFFFFF"/>
                  </a:solidFill>
                </a:rPr>
                <a:t>Reactivity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5"/>
            <p:cNvSpPr/>
            <p:nvPr/>
          </p:nvSpPr>
          <p:spPr>
            <a:xfrm>
              <a:off x="2225440" y="187626"/>
              <a:ext cx="4585500" cy="47802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5"/>
            <p:cNvSpPr/>
            <p:nvPr/>
          </p:nvSpPr>
          <p:spPr>
            <a:xfrm>
              <a:off x="6466069" y="15592"/>
              <a:ext cx="38787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5"/>
            <p:cNvSpPr/>
            <p:nvPr/>
          </p:nvSpPr>
          <p:spPr>
            <a:xfrm>
              <a:off x="5355148" y="423916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5"/>
            <p:cNvSpPr/>
            <p:nvPr/>
          </p:nvSpPr>
          <p:spPr>
            <a:xfrm>
              <a:off x="7334631" y="1156425"/>
              <a:ext cx="24741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5"/>
            <p:cNvSpPr txBox="1"/>
            <p:nvPr/>
          </p:nvSpPr>
          <p:spPr>
            <a:xfrm>
              <a:off x="6725047" y="343640"/>
              <a:ext cx="34818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/>
                <a:t>Using UVM Feedback Implicit Mechanism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5"/>
            <p:cNvSpPr/>
            <p:nvPr/>
          </p:nvSpPr>
          <p:spPr>
            <a:xfrm>
              <a:off x="5960072" y="1889607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5"/>
            <p:cNvSpPr/>
            <p:nvPr/>
          </p:nvSpPr>
          <p:spPr>
            <a:xfrm>
              <a:off x="7273306" y="2823757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5"/>
            <p:cNvSpPr/>
            <p:nvPr/>
          </p:nvSpPr>
          <p:spPr>
            <a:xfrm>
              <a:off x="5267522" y="3572223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5"/>
            <p:cNvSpPr/>
            <p:nvPr/>
          </p:nvSpPr>
          <p:spPr>
            <a:xfrm>
              <a:off x="6376219" y="4003571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5"/>
            <p:cNvSpPr txBox="1"/>
            <p:nvPr/>
          </p:nvSpPr>
          <p:spPr>
            <a:xfrm>
              <a:off x="6681019" y="3597171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/>
                <a:t>@(vif.cb_mon.x); in the driver class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5"/>
            <p:cNvSpPr txBox="1"/>
            <p:nvPr/>
          </p:nvSpPr>
          <p:spPr>
            <a:xfrm>
              <a:off x="7273319" y="1909374"/>
              <a:ext cx="26472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/>
                <a:t>Using an asynchronous or synchronous monitor with TLM to sequencer/sequence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8"/>
          <p:cNvSpPr txBox="1">
            <a:spLocks noGrp="1"/>
          </p:cNvSpPr>
          <p:nvPr>
            <p:ph type="title"/>
          </p:nvPr>
        </p:nvSpPr>
        <p:spPr>
          <a:xfrm>
            <a:off x="3668971" y="102737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261" name="Google Shape;261;p58"/>
          <p:cNvSpPr txBox="1">
            <a:spLocks noGrp="1"/>
          </p:cNvSpPr>
          <p:nvPr>
            <p:ph type="body" idx="1"/>
          </p:nvPr>
        </p:nvSpPr>
        <p:spPr>
          <a:xfrm>
            <a:off x="390948" y="826500"/>
            <a:ext cx="3724800" cy="3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RISC-V RV32IM Core Verification</a:t>
            </a:r>
            <a:endParaRPr/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Motivation to RV32IM</a:t>
            </a:r>
            <a:endParaRPr/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Design Block Diagram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UVM Testbench Architecture</a:t>
            </a:r>
            <a:endParaRPr/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Configurations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Key components and hierarchy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Important configuration object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Environment &amp; Its components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Agents &amp; their types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Coverage Collector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Scoreboard &amp; Checkers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Simulation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Error Report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Coverage Closure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Scripts &amp; Makefiles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63500" algn="l" rtl="0">
              <a:lnSpc>
                <a:spcPct val="130000"/>
              </a:lnSpc>
              <a:spcBef>
                <a:spcPts val="500"/>
              </a:spcBef>
              <a:spcAft>
                <a:spcPts val="1200"/>
              </a:spcAft>
              <a:buSzPts val="1300"/>
              <a:buFont typeface="Arial"/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58"/>
          <p:cNvSpPr txBox="1"/>
          <p:nvPr/>
        </p:nvSpPr>
        <p:spPr>
          <a:xfrm>
            <a:off x="5023075" y="1166188"/>
            <a:ext cx="1645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is the main part</a:t>
            </a: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8" descr="Dashed Arrow"/>
          <p:cNvSpPr/>
          <p:nvPr/>
        </p:nvSpPr>
        <p:spPr>
          <a:xfrm rot="-4379689">
            <a:off x="4122735" y="1078368"/>
            <a:ext cx="1049381" cy="1247338"/>
          </a:xfrm>
          <a:prstGeom prst="arc">
            <a:avLst>
              <a:gd name="adj1" fmla="val 16200000"/>
              <a:gd name="adj2" fmla="val 1264430"/>
            </a:avLst>
          </a:prstGeom>
          <a:noFill/>
          <a:ln w="20300" cap="flat" cmpd="sng">
            <a:solidFill>
              <a:schemeClr val="dk2"/>
            </a:solidFill>
            <a:prstDash val="dash"/>
            <a:miter lim="800000"/>
            <a:headEnd type="stealth" w="med" len="med"/>
            <a:tailEnd type="oval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58"/>
          <p:cNvCxnSpPr/>
          <p:nvPr/>
        </p:nvCxnSpPr>
        <p:spPr>
          <a:xfrm rot="10800000" flipH="1">
            <a:off x="180150" y="609600"/>
            <a:ext cx="6622200" cy="900"/>
          </a:xfrm>
          <a:prstGeom prst="straightConnector1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none" w="sm" len="sm"/>
            <a:tailEnd type="diamond" w="med" len="med"/>
          </a:ln>
        </p:spPr>
      </p:cxnSp>
      <p:pic>
        <p:nvPicPr>
          <p:cNvPr id="265" name="Google Shape;265;p58" title="michael-t_dribbble_v4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830" y="889048"/>
            <a:ext cx="4782076" cy="358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6"/>
          <p:cNvSpPr txBox="1">
            <a:spLocks noGrp="1"/>
          </p:cNvSpPr>
          <p:nvPr>
            <p:ph type="title"/>
          </p:nvPr>
        </p:nvSpPr>
        <p:spPr>
          <a:xfrm>
            <a:off x="451771" y="411562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Reactive Agent</a:t>
            </a:r>
            <a:endParaRPr/>
          </a:p>
        </p:txBody>
      </p:sp>
      <p:sp>
        <p:nvSpPr>
          <p:cNvPr id="652" name="Google Shape;652;p76"/>
          <p:cNvSpPr/>
          <p:nvPr/>
        </p:nvSpPr>
        <p:spPr>
          <a:xfrm>
            <a:off x="403824" y="3806756"/>
            <a:ext cx="13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3" name="Google Shape;653;p76"/>
          <p:cNvGrpSpPr/>
          <p:nvPr/>
        </p:nvGrpSpPr>
        <p:grpSpPr>
          <a:xfrm>
            <a:off x="1912745" y="797689"/>
            <a:ext cx="6367055" cy="3962648"/>
            <a:chOff x="2225440" y="-86008"/>
            <a:chExt cx="8489407" cy="5283531"/>
          </a:xfrm>
        </p:grpSpPr>
        <p:sp>
          <p:nvSpPr>
            <p:cNvPr id="654" name="Google Shape;654;p76"/>
            <p:cNvSpPr/>
            <p:nvPr/>
          </p:nvSpPr>
          <p:spPr>
            <a:xfrm>
              <a:off x="3398399" y="1452678"/>
              <a:ext cx="2275200" cy="22749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6"/>
            <p:cNvSpPr txBox="1"/>
            <p:nvPr/>
          </p:nvSpPr>
          <p:spPr>
            <a:xfrm>
              <a:off x="3572414" y="1785840"/>
              <a:ext cx="1847700" cy="16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150" tIns="37150" rIns="37150" bIns="3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Arial"/>
                <a:buNone/>
              </a:pPr>
              <a:r>
                <a:rPr lang="en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Active</a:t>
              </a:r>
              <a:br>
                <a:rPr lang="en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Agent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6"/>
            <p:cNvSpPr/>
            <p:nvPr/>
          </p:nvSpPr>
          <p:spPr>
            <a:xfrm>
              <a:off x="2225440" y="187626"/>
              <a:ext cx="4585500" cy="47802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6"/>
            <p:cNvSpPr/>
            <p:nvPr/>
          </p:nvSpPr>
          <p:spPr>
            <a:xfrm>
              <a:off x="5064322" y="0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6"/>
            <p:cNvSpPr/>
            <p:nvPr/>
          </p:nvSpPr>
          <p:spPr>
            <a:xfrm>
              <a:off x="6466069" y="15592"/>
              <a:ext cx="38787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6"/>
            <p:cNvSpPr txBox="1"/>
            <p:nvPr/>
          </p:nvSpPr>
          <p:spPr>
            <a:xfrm>
              <a:off x="6262869" y="-86008"/>
              <a:ext cx="38787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Reset Agent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6"/>
            <p:cNvSpPr/>
            <p:nvPr/>
          </p:nvSpPr>
          <p:spPr>
            <a:xfrm>
              <a:off x="5964748" y="1135116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6"/>
            <p:cNvSpPr/>
            <p:nvPr/>
          </p:nvSpPr>
          <p:spPr>
            <a:xfrm>
              <a:off x="7334631" y="1156425"/>
              <a:ext cx="24741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6"/>
            <p:cNvSpPr txBox="1"/>
            <p:nvPr/>
          </p:nvSpPr>
          <p:spPr>
            <a:xfrm>
              <a:off x="7233047" y="1054840"/>
              <a:ext cx="34818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Gets Configuration from Environment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6"/>
            <p:cNvSpPr/>
            <p:nvPr/>
          </p:nvSpPr>
          <p:spPr>
            <a:xfrm>
              <a:off x="5960072" y="2804007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6"/>
            <p:cNvSpPr/>
            <p:nvPr/>
          </p:nvSpPr>
          <p:spPr>
            <a:xfrm>
              <a:off x="7273306" y="2823757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6"/>
            <p:cNvSpPr/>
            <p:nvPr/>
          </p:nvSpPr>
          <p:spPr>
            <a:xfrm>
              <a:off x="5064322" y="3978623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6"/>
            <p:cNvSpPr/>
            <p:nvPr/>
          </p:nvSpPr>
          <p:spPr>
            <a:xfrm>
              <a:off x="6376219" y="4003571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6"/>
            <p:cNvSpPr txBox="1"/>
            <p:nvPr/>
          </p:nvSpPr>
          <p:spPr>
            <a:xfrm>
              <a:off x="6376219" y="4003571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Creates &amp; Connects to the entire environment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6"/>
            <p:cNvSpPr txBox="1"/>
            <p:nvPr/>
          </p:nvSpPr>
          <p:spPr>
            <a:xfrm>
              <a:off x="7273319" y="2823774"/>
              <a:ext cx="26472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Instantiates: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Monitor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Driver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Sequencer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7"/>
          <p:cNvSpPr txBox="1">
            <a:spLocks noGrp="1"/>
          </p:cNvSpPr>
          <p:nvPr>
            <p:ph type="title"/>
          </p:nvPr>
        </p:nvSpPr>
        <p:spPr>
          <a:xfrm>
            <a:off x="451771" y="411562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Reactive Agent</a:t>
            </a:r>
            <a:endParaRPr/>
          </a:p>
        </p:txBody>
      </p:sp>
      <p:sp>
        <p:nvSpPr>
          <p:cNvPr id="674" name="Google Shape;674;p77"/>
          <p:cNvSpPr/>
          <p:nvPr/>
        </p:nvSpPr>
        <p:spPr>
          <a:xfrm>
            <a:off x="403824" y="3806756"/>
            <a:ext cx="13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77"/>
          <p:cNvGrpSpPr/>
          <p:nvPr/>
        </p:nvGrpSpPr>
        <p:grpSpPr>
          <a:xfrm>
            <a:off x="1912745" y="797689"/>
            <a:ext cx="6367055" cy="3962648"/>
            <a:chOff x="2225440" y="-86008"/>
            <a:chExt cx="8489407" cy="5283531"/>
          </a:xfrm>
        </p:grpSpPr>
        <p:sp>
          <p:nvSpPr>
            <p:cNvPr id="676" name="Google Shape;676;p77"/>
            <p:cNvSpPr/>
            <p:nvPr/>
          </p:nvSpPr>
          <p:spPr>
            <a:xfrm>
              <a:off x="3398399" y="1452678"/>
              <a:ext cx="2275200" cy="22749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7"/>
            <p:cNvSpPr txBox="1"/>
            <p:nvPr/>
          </p:nvSpPr>
          <p:spPr>
            <a:xfrm>
              <a:off x="3572414" y="1785840"/>
              <a:ext cx="1847700" cy="16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150" tIns="37150" rIns="37150" bIns="3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Arial"/>
                <a:buNone/>
              </a:pPr>
              <a:r>
                <a:rPr lang="en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RE-</a:t>
              </a:r>
              <a:endPara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Arial"/>
                <a:buNone/>
              </a:pPr>
              <a:r>
                <a:rPr lang="en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Active</a:t>
              </a:r>
              <a:br>
                <a:rPr lang="en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Agent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7"/>
            <p:cNvSpPr/>
            <p:nvPr/>
          </p:nvSpPr>
          <p:spPr>
            <a:xfrm>
              <a:off x="2225440" y="187626"/>
              <a:ext cx="4585500" cy="47802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7"/>
            <p:cNvSpPr/>
            <p:nvPr/>
          </p:nvSpPr>
          <p:spPr>
            <a:xfrm>
              <a:off x="5064322" y="0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7"/>
            <p:cNvSpPr/>
            <p:nvPr/>
          </p:nvSpPr>
          <p:spPr>
            <a:xfrm>
              <a:off x="6466069" y="15592"/>
              <a:ext cx="38787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7"/>
            <p:cNvSpPr txBox="1"/>
            <p:nvPr/>
          </p:nvSpPr>
          <p:spPr>
            <a:xfrm>
              <a:off x="6262869" y="-86008"/>
              <a:ext cx="38787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Instruction Fetch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Memory Slave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Debug Mode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Interrupt Mode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7"/>
            <p:cNvSpPr/>
            <p:nvPr/>
          </p:nvSpPr>
          <p:spPr>
            <a:xfrm>
              <a:off x="5964748" y="1135116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7"/>
            <p:cNvSpPr/>
            <p:nvPr/>
          </p:nvSpPr>
          <p:spPr>
            <a:xfrm>
              <a:off x="7334631" y="1156425"/>
              <a:ext cx="24741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7"/>
            <p:cNvSpPr txBox="1"/>
            <p:nvPr/>
          </p:nvSpPr>
          <p:spPr>
            <a:xfrm>
              <a:off x="7233047" y="1054840"/>
              <a:ext cx="34818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Gets Configuration from Environment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7"/>
            <p:cNvSpPr/>
            <p:nvPr/>
          </p:nvSpPr>
          <p:spPr>
            <a:xfrm>
              <a:off x="5960072" y="2804007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7"/>
            <p:cNvSpPr/>
            <p:nvPr/>
          </p:nvSpPr>
          <p:spPr>
            <a:xfrm>
              <a:off x="7273306" y="2823757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7"/>
            <p:cNvSpPr/>
            <p:nvPr/>
          </p:nvSpPr>
          <p:spPr>
            <a:xfrm>
              <a:off x="5064322" y="3978623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7"/>
            <p:cNvSpPr/>
            <p:nvPr/>
          </p:nvSpPr>
          <p:spPr>
            <a:xfrm>
              <a:off x="6376219" y="4003571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7"/>
            <p:cNvSpPr txBox="1"/>
            <p:nvPr/>
          </p:nvSpPr>
          <p:spPr>
            <a:xfrm>
              <a:off x="6376219" y="4003571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Creates &amp; Connects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7"/>
            <p:cNvSpPr txBox="1"/>
            <p:nvPr/>
          </p:nvSpPr>
          <p:spPr>
            <a:xfrm>
              <a:off x="7273319" y="2823774"/>
              <a:ext cx="26472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Instantiates: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Monitor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Driver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Sequencer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8"/>
          <p:cNvSpPr txBox="1">
            <a:spLocks noGrp="1"/>
          </p:cNvSpPr>
          <p:nvPr>
            <p:ph type="title"/>
          </p:nvPr>
        </p:nvSpPr>
        <p:spPr>
          <a:xfrm>
            <a:off x="451771" y="411562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Passive Agent</a:t>
            </a:r>
            <a:endParaRPr/>
          </a:p>
        </p:txBody>
      </p:sp>
      <p:sp>
        <p:nvSpPr>
          <p:cNvPr id="696" name="Google Shape;696;p78"/>
          <p:cNvSpPr/>
          <p:nvPr/>
        </p:nvSpPr>
        <p:spPr>
          <a:xfrm>
            <a:off x="403824" y="3806756"/>
            <a:ext cx="13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7" name="Google Shape;697;p78"/>
          <p:cNvGrpSpPr/>
          <p:nvPr/>
        </p:nvGrpSpPr>
        <p:grpSpPr>
          <a:xfrm>
            <a:off x="1912745" y="797689"/>
            <a:ext cx="6367055" cy="3962648"/>
            <a:chOff x="2225440" y="-86008"/>
            <a:chExt cx="8489407" cy="5283531"/>
          </a:xfrm>
        </p:grpSpPr>
        <p:sp>
          <p:nvSpPr>
            <p:cNvPr id="698" name="Google Shape;698;p78"/>
            <p:cNvSpPr/>
            <p:nvPr/>
          </p:nvSpPr>
          <p:spPr>
            <a:xfrm>
              <a:off x="3398399" y="1452678"/>
              <a:ext cx="2275200" cy="22749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8"/>
            <p:cNvSpPr txBox="1"/>
            <p:nvPr/>
          </p:nvSpPr>
          <p:spPr>
            <a:xfrm>
              <a:off x="3572414" y="1785840"/>
              <a:ext cx="1847700" cy="16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150" tIns="37150" rIns="37150" bIns="3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Arial"/>
                <a:buNone/>
              </a:pPr>
              <a:r>
                <a:rPr lang="en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Passive</a:t>
              </a:r>
              <a:endPara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Arial"/>
                <a:buNone/>
              </a:pPr>
              <a:r>
                <a:rPr lang="en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Agent</a:t>
              </a:r>
              <a:endPara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8"/>
            <p:cNvSpPr/>
            <p:nvPr/>
          </p:nvSpPr>
          <p:spPr>
            <a:xfrm>
              <a:off x="2225440" y="187626"/>
              <a:ext cx="4585500" cy="47802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8"/>
            <p:cNvSpPr/>
            <p:nvPr/>
          </p:nvSpPr>
          <p:spPr>
            <a:xfrm>
              <a:off x="5064322" y="0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8"/>
            <p:cNvSpPr/>
            <p:nvPr/>
          </p:nvSpPr>
          <p:spPr>
            <a:xfrm>
              <a:off x="6466069" y="15592"/>
              <a:ext cx="38787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8"/>
            <p:cNvSpPr txBox="1"/>
            <p:nvPr/>
          </p:nvSpPr>
          <p:spPr>
            <a:xfrm>
              <a:off x="6262869" y="-86008"/>
              <a:ext cx="38787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Instruction Fetch (IF)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Instruction Decode (ID)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Instruction Execution (EX)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8"/>
            <p:cNvSpPr/>
            <p:nvPr/>
          </p:nvSpPr>
          <p:spPr>
            <a:xfrm>
              <a:off x="5964748" y="1135116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8"/>
            <p:cNvSpPr/>
            <p:nvPr/>
          </p:nvSpPr>
          <p:spPr>
            <a:xfrm>
              <a:off x="7334631" y="1156425"/>
              <a:ext cx="24741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8"/>
            <p:cNvSpPr txBox="1"/>
            <p:nvPr/>
          </p:nvSpPr>
          <p:spPr>
            <a:xfrm>
              <a:off x="7233047" y="1054840"/>
              <a:ext cx="34818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Gets Configuration from Environment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8"/>
            <p:cNvSpPr/>
            <p:nvPr/>
          </p:nvSpPr>
          <p:spPr>
            <a:xfrm>
              <a:off x="5960072" y="2804007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8"/>
            <p:cNvSpPr/>
            <p:nvPr/>
          </p:nvSpPr>
          <p:spPr>
            <a:xfrm>
              <a:off x="7273306" y="2823757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8"/>
            <p:cNvSpPr/>
            <p:nvPr/>
          </p:nvSpPr>
          <p:spPr>
            <a:xfrm>
              <a:off x="5064322" y="3978623"/>
              <a:ext cx="1218900" cy="12189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8"/>
            <p:cNvSpPr/>
            <p:nvPr/>
          </p:nvSpPr>
          <p:spPr>
            <a:xfrm>
              <a:off x="6376219" y="4003571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8"/>
            <p:cNvSpPr txBox="1"/>
            <p:nvPr/>
          </p:nvSpPr>
          <p:spPr>
            <a:xfrm>
              <a:off x="6376219" y="4003571"/>
              <a:ext cx="16320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Creates &amp; Connects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8"/>
            <p:cNvSpPr txBox="1"/>
            <p:nvPr/>
          </p:nvSpPr>
          <p:spPr>
            <a:xfrm>
              <a:off x="7273319" y="2823774"/>
              <a:ext cx="26472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Instantiates: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●"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Monitor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9"/>
          <p:cNvSpPr txBox="1">
            <a:spLocks noGrp="1"/>
          </p:cNvSpPr>
          <p:nvPr>
            <p:ph type="title"/>
          </p:nvPr>
        </p:nvSpPr>
        <p:spPr>
          <a:xfrm>
            <a:off x="425195" y="241764"/>
            <a:ext cx="493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if_agent(</a:t>
            </a:r>
            <a:r>
              <a:rPr lang="en" sz="2800"/>
              <a:t>Reactive)</a:t>
            </a:r>
            <a:endParaRPr/>
          </a:p>
        </p:txBody>
      </p:sp>
      <p:sp>
        <p:nvSpPr>
          <p:cNvPr id="718" name="Google Shape;718;p79"/>
          <p:cNvSpPr txBox="1"/>
          <p:nvPr/>
        </p:nvSpPr>
        <p:spPr>
          <a:xfrm>
            <a:off x="120470" y="838925"/>
            <a:ext cx="87912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 at 0 time gets all instructions from running sequences.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 has internal memory to store all instruction (acts as instruction memory driver)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instr_gnt_i is always 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 has 2 main tasks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1. get_instructions :  to fill its memory and then trigger fetch_enable_i for 1 clk to start fetching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2. sample_requests_and_drive: it has 2 subtasks: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sample_and_send : if a instr_req occurs it samples the address required &amp;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send the mapped instruction in memory to mailbox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send_response: get the response from mailbox and sends it on instr_rdata_i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bus after some random ldelay (valid_delay)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 can send B2B &amp; multiple outstanding transactions (based on delay)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0"/>
          <p:cNvSpPr txBox="1">
            <a:spLocks noGrp="1"/>
          </p:cNvSpPr>
          <p:nvPr>
            <p:ph type="title"/>
          </p:nvPr>
        </p:nvSpPr>
        <p:spPr>
          <a:xfrm>
            <a:off x="425195" y="241764"/>
            <a:ext cx="493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if_agent(</a:t>
            </a:r>
            <a:r>
              <a:rPr lang="en" sz="2800"/>
              <a:t>Reactive)</a:t>
            </a:r>
            <a:endParaRPr/>
          </a:p>
        </p:txBody>
      </p:sp>
      <p:pic>
        <p:nvPicPr>
          <p:cNvPr id="724" name="Google Shape;724;p80"/>
          <p:cNvPicPr preferRelativeResize="0"/>
          <p:nvPr/>
        </p:nvPicPr>
        <p:blipFill rotWithShape="1">
          <a:blip r:embed="rId3">
            <a:alphaModFix/>
          </a:blip>
          <a:srcRect l="4336" t="14518" r="51682" b="53480"/>
          <a:stretch/>
        </p:blipFill>
        <p:spPr>
          <a:xfrm>
            <a:off x="284119" y="1731059"/>
            <a:ext cx="4108363" cy="16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0"/>
          <p:cNvPicPr preferRelativeResize="0"/>
          <p:nvPr/>
        </p:nvPicPr>
        <p:blipFill rotWithShape="1">
          <a:blip r:embed="rId4">
            <a:alphaModFix/>
          </a:blip>
          <a:srcRect l="4502" t="16981" r="46663" b="17777"/>
          <a:stretch/>
        </p:blipFill>
        <p:spPr>
          <a:xfrm>
            <a:off x="4392482" y="857749"/>
            <a:ext cx="4561526" cy="342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425195" y="352564"/>
            <a:ext cx="4933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 sz="2000"/>
              <a:t>data_memory_if_agent (slave)</a:t>
            </a:r>
            <a:endParaRPr sz="2000"/>
          </a:p>
        </p:txBody>
      </p:sp>
      <p:sp>
        <p:nvSpPr>
          <p:cNvPr id="731" name="Google Shape;731;p81"/>
          <p:cNvSpPr txBox="1"/>
          <p:nvPr/>
        </p:nvSpPr>
        <p:spPr>
          <a:xfrm>
            <a:off x="129540" y="1025173"/>
            <a:ext cx="88848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14311" marR="0" lvl="0" indent="-2143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 consist of 3 parallel taks: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212" marR="0" lvl="1" indent="-214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sample_and_send: responsible to sample any data_req_o  &amp;  get the response from sequence &amp; push it to mailbox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212" marR="0" lvl="1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212" marR="0" lvl="1" indent="-214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send_response: takes responses &amp; drive on DUT based on random value valid_delay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212" marR="0" lvl="1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212" marR="0" lvl="1" indent="-214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grant_task:randomizes data_gnt_i to test different scenarios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212" marR="0" lvl="1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212" marR="0" lvl="1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212" marR="0" lvl="1" indent="-214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send B2b ,multiple outstanding transactions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425195" y="352564"/>
            <a:ext cx="4933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 sz="2000"/>
              <a:t>data_memory_if_agent (slave)</a:t>
            </a:r>
            <a:endParaRPr sz="2000"/>
          </a:p>
        </p:txBody>
      </p:sp>
      <p:pic>
        <p:nvPicPr>
          <p:cNvPr id="737" name="Google Shape;737;p82"/>
          <p:cNvPicPr preferRelativeResize="0"/>
          <p:nvPr/>
        </p:nvPicPr>
        <p:blipFill rotWithShape="1">
          <a:blip r:embed="rId3">
            <a:alphaModFix/>
          </a:blip>
          <a:srcRect l="4000" t="10668" r="62583" b="8143"/>
          <a:stretch/>
        </p:blipFill>
        <p:spPr>
          <a:xfrm>
            <a:off x="5110478" y="525673"/>
            <a:ext cx="3119122" cy="426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2"/>
          <p:cNvPicPr preferRelativeResize="0"/>
          <p:nvPr/>
        </p:nvPicPr>
        <p:blipFill rotWithShape="1">
          <a:blip r:embed="rId4">
            <a:alphaModFix/>
          </a:blip>
          <a:srcRect l="4499" t="14696" r="35749" b="8147"/>
          <a:stretch/>
        </p:blipFill>
        <p:spPr>
          <a:xfrm>
            <a:off x="274321" y="1341899"/>
            <a:ext cx="3680822" cy="267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3"/>
          <p:cNvSpPr txBox="1">
            <a:spLocks noGrp="1"/>
          </p:cNvSpPr>
          <p:nvPr>
            <p:ph type="title"/>
          </p:nvPr>
        </p:nvSpPr>
        <p:spPr>
          <a:xfrm>
            <a:off x="388403" y="733806"/>
            <a:ext cx="3765900" cy="14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4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RST AGENT TLM DIAGRAM</a:t>
            </a:r>
            <a:br>
              <a:rPr lang="en" sz="4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744" name="Google Shape;744;p83"/>
          <p:cNvSpPr txBox="1"/>
          <p:nvPr/>
        </p:nvSpPr>
        <p:spPr>
          <a:xfrm>
            <a:off x="228399" y="2003612"/>
            <a:ext cx="3603900" cy="15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reset awareness was inspired from The published paper </a:t>
            </a:r>
            <a:r>
              <a:rPr lang="en" sz="9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Handling Asynchronous Reset(s) Testing by building reset-awareness into UVM testbench components  by Wei Wei Cheong, Katherine Garden, Ana Sanz Carretero which was previewed @DVCON 2021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shown in the figure, the rst agent monitor class is always waiting for reset assertion, and as soon as it is asserted, the monitor class writes to the uvm_tlm_analysis_port so it reaches every reset_aware component and hence allows them to act accordingly. 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83" descr="A diagram of a computer program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231268" y="733806"/>
            <a:ext cx="4684200" cy="38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4"/>
          <p:cNvSpPr txBox="1">
            <a:spLocks noGrp="1"/>
          </p:cNvSpPr>
          <p:nvPr>
            <p:ph type="title"/>
          </p:nvPr>
        </p:nvSpPr>
        <p:spPr>
          <a:xfrm>
            <a:off x="388403" y="733806"/>
            <a:ext cx="3765900" cy="14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4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AGENT TLM DIAGRAM</a:t>
            </a:r>
            <a:br>
              <a:rPr lang="en" sz="4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751" name="Google Shape;751;p84" descr="A diagram of a wiring diagram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14293" y="594225"/>
            <a:ext cx="4948200" cy="39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4"/>
          <p:cNvSpPr txBox="1"/>
          <p:nvPr/>
        </p:nvSpPr>
        <p:spPr>
          <a:xfrm>
            <a:off x="228399" y="2003612"/>
            <a:ext cx="36039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reset awareness was inspired from The published paper </a:t>
            </a:r>
            <a:r>
              <a:rPr lang="en" sz="9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Handling Asynchronous Reset(s) Testing by building reset-awareness into UVM testbench components  by Wei Wei Cheong, Katherine Garden, Ana Sanz Carretero which was previewed @DVCON 2021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shown in the figure, the agent is fully reset aware, every component is connected with uvm_tlm_analysis_imp s to allow it to react to asynchronous reset assertion.</a:t>
            </a:r>
            <a:br>
              <a:rPr lang="en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the sequencer in this agent the </a:t>
            </a:r>
            <a:r>
              <a:rPr lang="en" sz="9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rPr>
              <a:t>stop_sequences() </a:t>
            </a:r>
            <a:r>
              <a:rPr lang="en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is called within the write function body defined @it, therefore stopping all sequences and calling item_done to all the current running items by the driver.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5"/>
          <p:cNvSpPr/>
          <p:nvPr/>
        </p:nvSpPr>
        <p:spPr>
          <a:xfrm>
            <a:off x="388402" y="381068"/>
            <a:ext cx="8367977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85"/>
          <p:cNvSpPr/>
          <p:nvPr/>
        </p:nvSpPr>
        <p:spPr>
          <a:xfrm>
            <a:off x="388403" y="4657444"/>
            <a:ext cx="836708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85" descr="Different colored organizers"/>
          <p:cNvPicPr preferRelativeResize="0"/>
          <p:nvPr/>
        </p:nvPicPr>
        <p:blipFill rotWithShape="1">
          <a:blip r:embed="rId3">
            <a:alphaModFix/>
          </a:blip>
          <a:srcRect b="7027"/>
          <a:stretch/>
        </p:blipFill>
        <p:spPr>
          <a:xfrm>
            <a:off x="15" y="8"/>
            <a:ext cx="9143982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5"/>
          <p:cNvSpPr/>
          <p:nvPr/>
        </p:nvSpPr>
        <p:spPr>
          <a:xfrm>
            <a:off x="0" y="-1"/>
            <a:ext cx="9144000" cy="960000"/>
          </a:xfrm>
          <a:prstGeom prst="rect">
            <a:avLst/>
          </a:prstGeom>
          <a:solidFill>
            <a:schemeClr val="dk1">
              <a:alpha val="26666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5"/>
          <p:cNvSpPr txBox="1">
            <a:spLocks noGrp="1"/>
          </p:cNvSpPr>
          <p:nvPr>
            <p:ph type="title"/>
          </p:nvPr>
        </p:nvSpPr>
        <p:spPr>
          <a:xfrm>
            <a:off x="240029" y="131360"/>
            <a:ext cx="6147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" sz="3300"/>
              <a:t>Virtual Sequencer</a:t>
            </a:r>
            <a:endParaRPr/>
          </a:p>
        </p:txBody>
      </p:sp>
      <p:sp>
        <p:nvSpPr>
          <p:cNvPr id="763" name="Google Shape;763;p85"/>
          <p:cNvSpPr/>
          <p:nvPr/>
        </p:nvSpPr>
        <p:spPr>
          <a:xfrm>
            <a:off x="107576" y="1091479"/>
            <a:ext cx="8892000" cy="3870600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9"/>
          <p:cNvSpPr txBox="1">
            <a:spLocks noGrp="1"/>
          </p:cNvSpPr>
          <p:nvPr>
            <p:ph type="title"/>
          </p:nvPr>
        </p:nvSpPr>
        <p:spPr>
          <a:xfrm>
            <a:off x="403821" y="254887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Motivation to RV32IM</a:t>
            </a:r>
            <a:endParaRPr/>
          </a:p>
        </p:txBody>
      </p:sp>
      <p:sp>
        <p:nvSpPr>
          <p:cNvPr id="271" name="Google Shape;271;p59"/>
          <p:cNvSpPr/>
          <p:nvPr/>
        </p:nvSpPr>
        <p:spPr>
          <a:xfrm>
            <a:off x="403824" y="3806756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9"/>
          <p:cNvSpPr txBox="1">
            <a:spLocks noGrp="1"/>
          </p:cNvSpPr>
          <p:nvPr>
            <p:ph type="body" idx="1"/>
          </p:nvPr>
        </p:nvSpPr>
        <p:spPr>
          <a:xfrm>
            <a:off x="425200" y="1009800"/>
            <a:ext cx="4280615" cy="195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lvl="0" indent="-17145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300"/>
              <a:buFont typeface="Noto Sans Symbols"/>
              <a:buChar char="❑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RISC-V is a new instruction-set architecture (ISA) that was originally designed to support computer architecture research and education, but also become a standard free and open architecture for industry implementations.</a:t>
            </a:r>
            <a:endParaRPr/>
          </a:p>
          <a:p>
            <a:pPr marL="171450" lvl="0" indent="-17145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300"/>
              <a:buFont typeface="Noto Sans Symbols"/>
              <a:buChar char="❑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base RV32I ISA, there are four core instruction formats (R/I/S/U). All are a fixed 32 bits in length and must be aligned on a four-byte boundary in memory. There are a further two variants of the instruction formats (B/J) based on the handling of immediates.</a:t>
            </a:r>
            <a:endParaRPr/>
          </a:p>
          <a:p>
            <a:pPr marL="171450" lvl="0" indent="-17145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300"/>
              <a:buFont typeface="Noto Sans Symbols"/>
              <a:buChar char="❑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RISC-V 32IM Subsets:RV32I (Base Integer): Includes basic arithmetic, logical, load/store, control-flow, and CSR instructions.RV32M (Integer Multiplication/Division Extension): Adds multiply, divide, and remainder operations (e.g., MUL, DIV, REM).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5815" y="1328870"/>
            <a:ext cx="3892615" cy="131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86"/>
          <p:cNvGrpSpPr/>
          <p:nvPr/>
        </p:nvGrpSpPr>
        <p:grpSpPr>
          <a:xfrm>
            <a:off x="1198327" y="781513"/>
            <a:ext cx="7093108" cy="3891375"/>
            <a:chOff x="1773309" y="0"/>
            <a:chExt cx="9457478" cy="5188500"/>
          </a:xfrm>
        </p:grpSpPr>
        <p:sp>
          <p:nvSpPr>
            <p:cNvPr id="771" name="Google Shape;771;p86"/>
            <p:cNvSpPr/>
            <p:nvPr/>
          </p:nvSpPr>
          <p:spPr>
            <a:xfrm>
              <a:off x="3046569" y="1372864"/>
              <a:ext cx="2469000" cy="24693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86"/>
            <p:cNvSpPr txBox="1"/>
            <p:nvPr/>
          </p:nvSpPr>
          <p:spPr>
            <a:xfrm>
              <a:off x="3408139" y="1734483"/>
              <a:ext cx="1838700" cy="17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75" tIns="26675" rIns="26675" bIns="2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Virtual Sequencer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86"/>
            <p:cNvSpPr/>
            <p:nvPr/>
          </p:nvSpPr>
          <p:spPr>
            <a:xfrm>
              <a:off x="1773309" y="0"/>
              <a:ext cx="4977300" cy="5188500"/>
            </a:xfrm>
            <a:prstGeom prst="blockArc">
              <a:avLst>
                <a:gd name="adj1" fmla="val 18657792"/>
                <a:gd name="adj2" fmla="val 2965590"/>
                <a:gd name="adj3" fmla="val 56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86"/>
            <p:cNvSpPr/>
            <p:nvPr/>
          </p:nvSpPr>
          <p:spPr>
            <a:xfrm>
              <a:off x="5949397" y="1942557"/>
              <a:ext cx="1322700" cy="13230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86"/>
            <p:cNvSpPr/>
            <p:nvPr/>
          </p:nvSpPr>
          <p:spPr>
            <a:xfrm>
              <a:off x="7379087" y="1936364"/>
              <a:ext cx="3851700" cy="13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86"/>
            <p:cNvSpPr txBox="1"/>
            <p:nvPr/>
          </p:nvSpPr>
          <p:spPr>
            <a:xfrm>
              <a:off x="7379087" y="1936364"/>
              <a:ext cx="3851700" cy="13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175" tIns="16175" rIns="16175" bIns="161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Instantiates the active agent_sequencer &amp; the rst_sequencer so they can be used later to point to the sequencers of the same type inside the virtual sequence and start sequences respectively on them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7" name="Google Shape;777;p86"/>
          <p:cNvSpPr txBox="1">
            <a:spLocks noGrp="1"/>
          </p:cNvSpPr>
          <p:nvPr>
            <p:ph type="title"/>
          </p:nvPr>
        </p:nvSpPr>
        <p:spPr>
          <a:xfrm>
            <a:off x="949425" y="157141"/>
            <a:ext cx="6810900" cy="62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/>
              <a:t>Virtual Sequencer</a:t>
            </a:r>
            <a:endParaRPr/>
          </a:p>
        </p:txBody>
      </p:sp>
      <p:pic>
        <p:nvPicPr>
          <p:cNvPr id="778" name="Google Shape;778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6" descr="A black arrow pointing to the right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022314">
            <a:off x="1280712" y="1124686"/>
            <a:ext cx="1009196" cy="56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7"/>
          <p:cNvSpPr/>
          <p:nvPr/>
        </p:nvSpPr>
        <p:spPr>
          <a:xfrm>
            <a:off x="388402" y="381068"/>
            <a:ext cx="8367977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87"/>
          <p:cNvSpPr/>
          <p:nvPr/>
        </p:nvSpPr>
        <p:spPr>
          <a:xfrm>
            <a:off x="388403" y="4657444"/>
            <a:ext cx="836708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7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87" descr="Pipette putting a sample on the tray"/>
          <p:cNvPicPr preferRelativeResize="0"/>
          <p:nvPr/>
        </p:nvPicPr>
        <p:blipFill rotWithShape="1">
          <a:blip r:embed="rId3">
            <a:alphaModFix amt="40000"/>
          </a:blip>
          <a:srcRect t="564" b="15168"/>
          <a:stretch/>
        </p:blipFill>
        <p:spPr>
          <a:xfrm>
            <a:off x="-1" y="-3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7"/>
          <p:cNvSpPr txBox="1">
            <a:spLocks noGrp="1"/>
          </p:cNvSpPr>
          <p:nvPr>
            <p:ph type="title"/>
          </p:nvPr>
        </p:nvSpPr>
        <p:spPr>
          <a:xfrm>
            <a:off x="388403" y="733806"/>
            <a:ext cx="3765900" cy="18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" sz="4500">
                <a:solidFill>
                  <a:srgbClr val="FFFFFF"/>
                </a:solidFill>
              </a:rPr>
              <a:t>TESTS &amp; VIRTUAL SEQUENCES</a:t>
            </a:r>
            <a:endParaRPr/>
          </a:p>
        </p:txBody>
      </p:sp>
      <p:sp>
        <p:nvSpPr>
          <p:cNvPr id="792" name="Google Shape;792;p87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87"/>
          <p:cNvSpPr/>
          <p:nvPr/>
        </p:nvSpPr>
        <p:spPr>
          <a:xfrm>
            <a:off x="4996626" y="4657444"/>
            <a:ext cx="3765900" cy="3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8"/>
          <p:cNvSpPr txBox="1">
            <a:spLocks noGrp="1"/>
          </p:cNvSpPr>
          <p:nvPr>
            <p:ph type="title"/>
          </p:nvPr>
        </p:nvSpPr>
        <p:spPr>
          <a:xfrm>
            <a:off x="425196" y="19336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Base-Test</a:t>
            </a:r>
            <a:endParaRPr/>
          </a:p>
        </p:txBody>
      </p:sp>
      <p:sp>
        <p:nvSpPr>
          <p:cNvPr id="800" name="Google Shape;800;p88"/>
          <p:cNvSpPr txBox="1"/>
          <p:nvPr/>
        </p:nvSpPr>
        <p:spPr>
          <a:xfrm>
            <a:off x="425200" y="736575"/>
            <a:ext cx="7282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88"/>
          <p:cNvGrpSpPr/>
          <p:nvPr/>
        </p:nvGrpSpPr>
        <p:grpSpPr>
          <a:xfrm>
            <a:off x="1026838" y="1125375"/>
            <a:ext cx="7033870" cy="3317624"/>
            <a:chOff x="1697215" y="0"/>
            <a:chExt cx="5857653" cy="2932577"/>
          </a:xfrm>
        </p:grpSpPr>
        <p:sp>
          <p:nvSpPr>
            <p:cNvPr id="802" name="Google Shape;802;p88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8"/>
            <p:cNvSpPr txBox="1"/>
            <p:nvPr/>
          </p:nvSpPr>
          <p:spPr>
            <a:xfrm>
              <a:off x="2538794" y="1007630"/>
              <a:ext cx="9078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Base-Test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8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8"/>
            <p:cNvSpPr/>
            <p:nvPr/>
          </p:nvSpPr>
          <p:spPr>
            <a:xfrm>
              <a:off x="3299015" y="0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88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88"/>
            <p:cNvSpPr txBox="1"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Inestantiates the Virtual Sequence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8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8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8"/>
            <p:cNvSpPr txBox="1"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Gets the test_config and uses it to initialize the environment then set the env_cfg to the env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8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8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8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Sets timeout value to the base_vseq to prevent hanging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8"/>
            <p:cNvSpPr/>
            <p:nvPr/>
          </p:nvSpPr>
          <p:spPr>
            <a:xfrm>
              <a:off x="3299015" y="224488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8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8"/>
            <p:cNvSpPr txBox="1"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Starts the base_v_seq on the virtual sequencer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9"/>
          <p:cNvSpPr txBox="1">
            <a:spLocks noGrp="1"/>
          </p:cNvSpPr>
          <p:nvPr>
            <p:ph type="title"/>
          </p:nvPr>
        </p:nvSpPr>
        <p:spPr>
          <a:xfrm>
            <a:off x="425196" y="19336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Tests</a:t>
            </a:r>
            <a:endParaRPr/>
          </a:p>
        </p:txBody>
      </p:sp>
      <p:grpSp>
        <p:nvGrpSpPr>
          <p:cNvPr id="822" name="Google Shape;822;p89"/>
          <p:cNvGrpSpPr/>
          <p:nvPr/>
        </p:nvGrpSpPr>
        <p:grpSpPr>
          <a:xfrm>
            <a:off x="140705" y="896775"/>
            <a:ext cx="4355751" cy="2132570"/>
            <a:chOff x="1697215" y="0"/>
            <a:chExt cx="5857653" cy="2932577"/>
          </a:xfrm>
        </p:grpSpPr>
        <p:sp>
          <p:nvSpPr>
            <p:cNvPr id="823" name="Google Shape;823;p89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9"/>
            <p:cNvSpPr txBox="1"/>
            <p:nvPr/>
          </p:nvSpPr>
          <p:spPr>
            <a:xfrm>
              <a:off x="2456051" y="1007632"/>
              <a:ext cx="10323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R_type_std_test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9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9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9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9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9"/>
            <p:cNvSpPr txBox="1"/>
            <p:nvPr/>
          </p:nvSpPr>
          <p:spPr>
            <a:xfrm>
              <a:off x="4557954" y="642980"/>
              <a:ext cx="28407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Overrides bas_vseq with R_type_std_vseq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9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9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9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9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Checks standard R-type register-to-register instructions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add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sub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and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or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xor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4" name="Google Shape;834;p89"/>
          <p:cNvGrpSpPr/>
          <p:nvPr/>
        </p:nvGrpSpPr>
        <p:grpSpPr>
          <a:xfrm>
            <a:off x="4179305" y="896775"/>
            <a:ext cx="4355751" cy="2132570"/>
            <a:chOff x="1697215" y="0"/>
            <a:chExt cx="5857653" cy="2932577"/>
          </a:xfrm>
        </p:grpSpPr>
        <p:sp>
          <p:nvSpPr>
            <p:cNvPr id="835" name="Google Shape;835;p89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9"/>
            <p:cNvSpPr txBox="1"/>
            <p:nvPr/>
          </p:nvSpPr>
          <p:spPr>
            <a:xfrm>
              <a:off x="2471684" y="1007632"/>
              <a:ext cx="10167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I_type_std_test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9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9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9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9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9"/>
            <p:cNvSpPr txBox="1"/>
            <p:nvPr/>
          </p:nvSpPr>
          <p:spPr>
            <a:xfrm>
              <a:off x="4557954" y="642980"/>
              <a:ext cx="28407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Overrides bas_vseq with I_type_std_vseq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9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9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9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9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Checks standard I-type instructions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addi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subi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andi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or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xori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6" name="Google Shape;846;p89"/>
          <p:cNvGrpSpPr/>
          <p:nvPr/>
        </p:nvGrpSpPr>
        <p:grpSpPr>
          <a:xfrm>
            <a:off x="140705" y="2954175"/>
            <a:ext cx="4646264" cy="2132570"/>
            <a:chOff x="1697215" y="0"/>
            <a:chExt cx="6248338" cy="2932577"/>
          </a:xfrm>
        </p:grpSpPr>
        <p:sp>
          <p:nvSpPr>
            <p:cNvPr id="847" name="Google Shape;847;p89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9"/>
            <p:cNvSpPr txBox="1"/>
            <p:nvPr/>
          </p:nvSpPr>
          <p:spPr>
            <a:xfrm>
              <a:off x="2403451" y="1007752"/>
              <a:ext cx="11784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I_type_store_load_test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9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9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9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9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9"/>
            <p:cNvSpPr txBox="1"/>
            <p:nvPr/>
          </p:nvSpPr>
          <p:spPr>
            <a:xfrm>
              <a:off x="4557953" y="642980"/>
              <a:ext cx="338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Overrides bas_vseq with I_type_store_load_vseq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9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9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9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9"/>
            <p:cNvSpPr txBox="1"/>
            <p:nvPr/>
          </p:nvSpPr>
          <p:spPr>
            <a:xfrm>
              <a:off x="4582765" y="1620531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Checks store &amp; load I-type instructions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sb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sh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sw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lb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lh,lw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8" name="Google Shape;858;p89"/>
          <p:cNvGrpSpPr/>
          <p:nvPr/>
        </p:nvGrpSpPr>
        <p:grpSpPr>
          <a:xfrm>
            <a:off x="4179305" y="2954175"/>
            <a:ext cx="4355751" cy="2132570"/>
            <a:chOff x="1697215" y="0"/>
            <a:chExt cx="5857653" cy="2932577"/>
          </a:xfrm>
        </p:grpSpPr>
        <p:sp>
          <p:nvSpPr>
            <p:cNvPr id="859" name="Google Shape;859;p89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9"/>
            <p:cNvSpPr txBox="1"/>
            <p:nvPr/>
          </p:nvSpPr>
          <p:spPr>
            <a:xfrm>
              <a:off x="2377263" y="1007632"/>
              <a:ext cx="11736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I_type_load_test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9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9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9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9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9"/>
            <p:cNvSpPr txBox="1"/>
            <p:nvPr/>
          </p:nvSpPr>
          <p:spPr>
            <a:xfrm>
              <a:off x="4557954" y="642980"/>
              <a:ext cx="28407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Overrides bas_vseq with I_type_load_vseq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9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9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9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9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Checks load I-type instructions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lw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lh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lb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lhu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lbu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0"/>
          <p:cNvSpPr txBox="1">
            <a:spLocks noGrp="1"/>
          </p:cNvSpPr>
          <p:nvPr>
            <p:ph type="title"/>
          </p:nvPr>
        </p:nvSpPr>
        <p:spPr>
          <a:xfrm>
            <a:off x="425196" y="19336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Tests</a:t>
            </a:r>
            <a:endParaRPr/>
          </a:p>
        </p:txBody>
      </p:sp>
      <p:grpSp>
        <p:nvGrpSpPr>
          <p:cNvPr id="875" name="Google Shape;875;p90"/>
          <p:cNvGrpSpPr/>
          <p:nvPr/>
        </p:nvGrpSpPr>
        <p:grpSpPr>
          <a:xfrm>
            <a:off x="140705" y="896775"/>
            <a:ext cx="4355751" cy="2132570"/>
            <a:chOff x="1697215" y="0"/>
            <a:chExt cx="5857653" cy="2932577"/>
          </a:xfrm>
        </p:grpSpPr>
        <p:sp>
          <p:nvSpPr>
            <p:cNvPr id="876" name="Google Shape;876;p90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90"/>
            <p:cNvSpPr txBox="1"/>
            <p:nvPr/>
          </p:nvSpPr>
          <p:spPr>
            <a:xfrm>
              <a:off x="2456050" y="1007632"/>
              <a:ext cx="11052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Hazard_test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90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90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90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90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90"/>
            <p:cNvSpPr txBox="1"/>
            <p:nvPr/>
          </p:nvSpPr>
          <p:spPr>
            <a:xfrm>
              <a:off x="4557954" y="642980"/>
              <a:ext cx="28407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Overrides base_vseq with Hazard_vseq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90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90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90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90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Checks standard Hazard instructions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 after write, writing != 0 to x0..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7" name="Google Shape;887;p90"/>
          <p:cNvGrpSpPr/>
          <p:nvPr/>
        </p:nvGrpSpPr>
        <p:grpSpPr>
          <a:xfrm>
            <a:off x="4179305" y="896775"/>
            <a:ext cx="4355751" cy="2132570"/>
            <a:chOff x="1697215" y="0"/>
            <a:chExt cx="5857653" cy="2932577"/>
          </a:xfrm>
        </p:grpSpPr>
        <p:sp>
          <p:nvSpPr>
            <p:cNvPr id="888" name="Google Shape;888;p90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90"/>
            <p:cNvSpPr txBox="1"/>
            <p:nvPr/>
          </p:nvSpPr>
          <p:spPr>
            <a:xfrm>
              <a:off x="2381245" y="1000619"/>
              <a:ext cx="12228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M_Extension_test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90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90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90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90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90"/>
            <p:cNvSpPr txBox="1"/>
            <p:nvPr/>
          </p:nvSpPr>
          <p:spPr>
            <a:xfrm>
              <a:off x="4557953" y="642980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Overrides base_vseq with M_Extension_vseq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90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90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90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90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Checks standard R-type register-to-register instructions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divu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mulhsu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or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rem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90"/>
          <p:cNvGrpSpPr/>
          <p:nvPr/>
        </p:nvGrpSpPr>
        <p:grpSpPr>
          <a:xfrm>
            <a:off x="140705" y="2954175"/>
            <a:ext cx="4355814" cy="2132570"/>
            <a:chOff x="1697215" y="0"/>
            <a:chExt cx="5857738" cy="2932577"/>
          </a:xfrm>
        </p:grpSpPr>
        <p:sp>
          <p:nvSpPr>
            <p:cNvPr id="900" name="Google Shape;900;p90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90"/>
            <p:cNvSpPr txBox="1"/>
            <p:nvPr/>
          </p:nvSpPr>
          <p:spPr>
            <a:xfrm>
              <a:off x="2456050" y="1007632"/>
              <a:ext cx="10683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S_type_std_test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90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90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90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90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90"/>
            <p:cNvSpPr txBox="1"/>
            <p:nvPr/>
          </p:nvSpPr>
          <p:spPr>
            <a:xfrm>
              <a:off x="4557953" y="642980"/>
              <a:ext cx="29970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Overrides base_vseq with S_type_std_vseq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90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90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90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90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Checks standard S-type instructions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sb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sh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and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sw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90"/>
          <p:cNvGrpSpPr/>
          <p:nvPr/>
        </p:nvGrpSpPr>
        <p:grpSpPr>
          <a:xfrm>
            <a:off x="4179305" y="2954175"/>
            <a:ext cx="4355751" cy="2132570"/>
            <a:chOff x="1697215" y="0"/>
            <a:chExt cx="5857653" cy="2932577"/>
          </a:xfrm>
        </p:grpSpPr>
        <p:sp>
          <p:nvSpPr>
            <p:cNvPr id="912" name="Google Shape;912;p90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90"/>
            <p:cNvSpPr txBox="1"/>
            <p:nvPr/>
          </p:nvSpPr>
          <p:spPr>
            <a:xfrm>
              <a:off x="2377263" y="1007632"/>
              <a:ext cx="11736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Jalr_test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&amp; 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U_type_test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90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90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90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90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90"/>
            <p:cNvSpPr txBox="1"/>
            <p:nvPr/>
          </p:nvSpPr>
          <p:spPr>
            <a:xfrm>
              <a:off x="4557954" y="642980"/>
              <a:ext cx="28407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Overrides base_vseq with jalr vseq</a:t>
              </a:r>
              <a:b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Overrides base_vseq with U_type_vseq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90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90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90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90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Checks standard I-type instruction: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jalr</a:t>
              </a:r>
              <a:endParaRPr sz="800" b="0" i="0" u="none" strike="noStrike" cap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Checks standard U-type instructions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lui, auipc.</a:t>
              </a: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1"/>
          <p:cNvSpPr txBox="1">
            <a:spLocks noGrp="1"/>
          </p:cNvSpPr>
          <p:nvPr>
            <p:ph type="title"/>
          </p:nvPr>
        </p:nvSpPr>
        <p:spPr>
          <a:xfrm>
            <a:off x="425196" y="19336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Base-vseq</a:t>
            </a:r>
            <a:endParaRPr/>
          </a:p>
        </p:txBody>
      </p:sp>
      <p:sp>
        <p:nvSpPr>
          <p:cNvPr id="928" name="Google Shape;928;p91"/>
          <p:cNvSpPr txBox="1"/>
          <p:nvPr/>
        </p:nvSpPr>
        <p:spPr>
          <a:xfrm>
            <a:off x="425200" y="736575"/>
            <a:ext cx="7282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9" name="Google Shape;929;p91"/>
          <p:cNvGrpSpPr/>
          <p:nvPr/>
        </p:nvGrpSpPr>
        <p:grpSpPr>
          <a:xfrm>
            <a:off x="1026838" y="1125375"/>
            <a:ext cx="7033870" cy="3317624"/>
            <a:chOff x="1697215" y="0"/>
            <a:chExt cx="5857653" cy="2932577"/>
          </a:xfrm>
        </p:grpSpPr>
        <p:sp>
          <p:nvSpPr>
            <p:cNvPr id="930" name="Google Shape;930;p91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91"/>
            <p:cNvSpPr txBox="1"/>
            <p:nvPr/>
          </p:nvSpPr>
          <p:spPr>
            <a:xfrm>
              <a:off x="2538794" y="1007630"/>
              <a:ext cx="9078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Base-vseq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91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91"/>
            <p:cNvSpPr/>
            <p:nvPr/>
          </p:nvSpPr>
          <p:spPr>
            <a:xfrm>
              <a:off x="3299015" y="0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91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91"/>
            <p:cNvSpPr txBox="1"/>
            <p:nvPr/>
          </p:nvSpPr>
          <p:spPr>
            <a:xfrm>
              <a:off x="4037894" y="0"/>
              <a:ext cx="1714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Inestantiates handles of all the sequences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91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91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91"/>
            <p:cNvSpPr txBox="1"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Inestantiates handles of all the sequencers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91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91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91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Uses `uvm_declare_p_sequencer to create set and casts the p_sequencer to the virtual sequencer which runs the virtual sequence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91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91"/>
            <p:cNvSpPr/>
            <p:nvPr/>
          </p:nvSpPr>
          <p:spPr>
            <a:xfrm>
              <a:off x="3299015" y="224488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91"/>
            <p:cNvSpPr txBox="1"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Hands configurations to sequences if needed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2"/>
          <p:cNvSpPr txBox="1">
            <a:spLocks noGrp="1"/>
          </p:cNvSpPr>
          <p:nvPr>
            <p:ph type="title"/>
          </p:nvPr>
        </p:nvSpPr>
        <p:spPr>
          <a:xfrm>
            <a:off x="425196" y="19336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Virtual Sequences</a:t>
            </a:r>
            <a:endParaRPr/>
          </a:p>
        </p:txBody>
      </p:sp>
      <p:grpSp>
        <p:nvGrpSpPr>
          <p:cNvPr id="950" name="Google Shape;950;p92"/>
          <p:cNvGrpSpPr/>
          <p:nvPr/>
        </p:nvGrpSpPr>
        <p:grpSpPr>
          <a:xfrm>
            <a:off x="140705" y="896775"/>
            <a:ext cx="4355751" cy="2132570"/>
            <a:chOff x="1697215" y="0"/>
            <a:chExt cx="5857653" cy="2932577"/>
          </a:xfrm>
        </p:grpSpPr>
        <p:sp>
          <p:nvSpPr>
            <p:cNvPr id="951" name="Google Shape;951;p92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92"/>
            <p:cNvSpPr txBox="1"/>
            <p:nvPr/>
          </p:nvSpPr>
          <p:spPr>
            <a:xfrm>
              <a:off x="2444250" y="1012548"/>
              <a:ext cx="10968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R_type_std_vseq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2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92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2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2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2"/>
            <p:cNvSpPr txBox="1"/>
            <p:nvPr/>
          </p:nvSpPr>
          <p:spPr>
            <a:xfrm>
              <a:off x="4557954" y="642980"/>
              <a:ext cx="28407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FFFFFF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Creates all R-Type STD sequences &amp; starts them with the desired pattern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92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92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92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92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Starts standard R-type register-to-register sequences like and stores seq_items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add_seq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sub_seq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and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or_seq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xor_seq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92"/>
          <p:cNvGrpSpPr/>
          <p:nvPr/>
        </p:nvGrpSpPr>
        <p:grpSpPr>
          <a:xfrm>
            <a:off x="4179305" y="896775"/>
            <a:ext cx="4355751" cy="2132570"/>
            <a:chOff x="1697215" y="0"/>
            <a:chExt cx="5857653" cy="2932577"/>
          </a:xfrm>
        </p:grpSpPr>
        <p:sp>
          <p:nvSpPr>
            <p:cNvPr id="963" name="Google Shape;963;p92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92"/>
            <p:cNvSpPr txBox="1"/>
            <p:nvPr/>
          </p:nvSpPr>
          <p:spPr>
            <a:xfrm>
              <a:off x="2471684" y="1007632"/>
              <a:ext cx="10167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I_type_std_vseq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92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92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92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92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92"/>
            <p:cNvSpPr txBox="1"/>
            <p:nvPr/>
          </p:nvSpPr>
          <p:spPr>
            <a:xfrm>
              <a:off x="4557954" y="642980"/>
              <a:ext cx="28407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Creates all R-Type STD sequences &amp; starts them with the desired pattern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92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92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92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92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Starts standard I-type  sequences like and stores seq_items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addi_seq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subi_seq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and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ori_seq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xori_seq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92"/>
          <p:cNvGrpSpPr/>
          <p:nvPr/>
        </p:nvGrpSpPr>
        <p:grpSpPr>
          <a:xfrm>
            <a:off x="140705" y="2954175"/>
            <a:ext cx="4646264" cy="2132570"/>
            <a:chOff x="1697215" y="0"/>
            <a:chExt cx="6248338" cy="2932577"/>
          </a:xfrm>
        </p:grpSpPr>
        <p:sp>
          <p:nvSpPr>
            <p:cNvPr id="975" name="Google Shape;975;p92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92"/>
            <p:cNvSpPr txBox="1"/>
            <p:nvPr/>
          </p:nvSpPr>
          <p:spPr>
            <a:xfrm>
              <a:off x="2403451" y="1007752"/>
              <a:ext cx="11784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I_type_store_load_vseq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92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92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92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92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92"/>
            <p:cNvSpPr txBox="1"/>
            <p:nvPr/>
          </p:nvSpPr>
          <p:spPr>
            <a:xfrm>
              <a:off x="4557953" y="642980"/>
              <a:ext cx="338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Creates all R-Type STD sequences &amp; starts them with the desired pattern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92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92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92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92"/>
            <p:cNvSpPr txBox="1"/>
            <p:nvPr/>
          </p:nvSpPr>
          <p:spPr>
            <a:xfrm>
              <a:off x="4582765" y="1620531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Starts standard R-type register-to-register sequences like and stores seq_items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sb_seq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sh_seq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and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sw_seq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lb_seq,lh_seq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6" name="Google Shape;986;p92"/>
          <p:cNvGrpSpPr/>
          <p:nvPr/>
        </p:nvGrpSpPr>
        <p:grpSpPr>
          <a:xfrm>
            <a:off x="4179305" y="2954175"/>
            <a:ext cx="4355751" cy="2132570"/>
            <a:chOff x="1697215" y="0"/>
            <a:chExt cx="5857653" cy="2932577"/>
          </a:xfrm>
        </p:grpSpPr>
        <p:sp>
          <p:nvSpPr>
            <p:cNvPr id="987" name="Google Shape;987;p92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92"/>
            <p:cNvSpPr txBox="1"/>
            <p:nvPr/>
          </p:nvSpPr>
          <p:spPr>
            <a:xfrm>
              <a:off x="2377263" y="1007632"/>
              <a:ext cx="11736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I_type_load_vseq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92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92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92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92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92"/>
            <p:cNvSpPr txBox="1"/>
            <p:nvPr/>
          </p:nvSpPr>
          <p:spPr>
            <a:xfrm>
              <a:off x="4557954" y="642980"/>
              <a:ext cx="28407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Creates all R-Type STD sequences &amp; starts them with the desired pattern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92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92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92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92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Starts standard R-type sequences like and stores seq_items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lw_seq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lh_seq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and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lb_seq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lhu_seq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3"/>
          <p:cNvSpPr txBox="1">
            <a:spLocks noGrp="1"/>
          </p:cNvSpPr>
          <p:nvPr>
            <p:ph type="title"/>
          </p:nvPr>
        </p:nvSpPr>
        <p:spPr>
          <a:xfrm>
            <a:off x="425196" y="19336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Virtual Sequences</a:t>
            </a:r>
            <a:endParaRPr/>
          </a:p>
        </p:txBody>
      </p:sp>
      <p:grpSp>
        <p:nvGrpSpPr>
          <p:cNvPr id="1003" name="Google Shape;1003;p93"/>
          <p:cNvGrpSpPr/>
          <p:nvPr/>
        </p:nvGrpSpPr>
        <p:grpSpPr>
          <a:xfrm>
            <a:off x="140705" y="896775"/>
            <a:ext cx="4355751" cy="2132570"/>
            <a:chOff x="1697215" y="0"/>
            <a:chExt cx="5857653" cy="2932577"/>
          </a:xfrm>
        </p:grpSpPr>
        <p:sp>
          <p:nvSpPr>
            <p:cNvPr id="1004" name="Google Shape;1004;p93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93"/>
            <p:cNvSpPr txBox="1"/>
            <p:nvPr/>
          </p:nvSpPr>
          <p:spPr>
            <a:xfrm>
              <a:off x="2391567" y="1007632"/>
              <a:ext cx="12429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Hazard_vseq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93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93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93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93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93"/>
            <p:cNvSpPr txBox="1"/>
            <p:nvPr/>
          </p:nvSpPr>
          <p:spPr>
            <a:xfrm>
              <a:off x="4557954" y="642980"/>
              <a:ext cx="28407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Creates all Hazard sequences &amp; starts them with the desired pattern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93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93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93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93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Starts standard Hazard sequences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addi != 0 value to rd, read after write..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5" name="Google Shape;1015;p93"/>
          <p:cNvGrpSpPr/>
          <p:nvPr/>
        </p:nvGrpSpPr>
        <p:grpSpPr>
          <a:xfrm>
            <a:off x="4179305" y="896775"/>
            <a:ext cx="4355751" cy="2132570"/>
            <a:chOff x="1697215" y="0"/>
            <a:chExt cx="5857653" cy="2932577"/>
          </a:xfrm>
        </p:grpSpPr>
        <p:sp>
          <p:nvSpPr>
            <p:cNvPr id="1016" name="Google Shape;1016;p93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93"/>
            <p:cNvSpPr txBox="1"/>
            <p:nvPr/>
          </p:nvSpPr>
          <p:spPr>
            <a:xfrm>
              <a:off x="2381245" y="1000619"/>
              <a:ext cx="12228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M_Extension_vseq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93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93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93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93"/>
            <p:cNvSpPr txBox="1"/>
            <p:nvPr/>
          </p:nvSpPr>
          <p:spPr>
            <a:xfrm>
              <a:off x="4557953" y="642980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Creates all M_Extension R-Type sequences &amp; starts them with the desired pattern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93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93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93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Starts standard R-type register-to-register sequence and stores seq_items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divu_seq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and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mulhsu_seq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rem_seq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93"/>
          <p:cNvGrpSpPr/>
          <p:nvPr/>
        </p:nvGrpSpPr>
        <p:grpSpPr>
          <a:xfrm>
            <a:off x="140705" y="2954175"/>
            <a:ext cx="4355826" cy="2132570"/>
            <a:chOff x="1697215" y="0"/>
            <a:chExt cx="5857754" cy="2932577"/>
          </a:xfrm>
        </p:grpSpPr>
        <p:sp>
          <p:nvSpPr>
            <p:cNvPr id="1028" name="Google Shape;1028;p93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93"/>
            <p:cNvSpPr txBox="1"/>
            <p:nvPr/>
          </p:nvSpPr>
          <p:spPr>
            <a:xfrm>
              <a:off x="2456050" y="1007632"/>
              <a:ext cx="10683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S_type_std_vseq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93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93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93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93"/>
            <p:cNvSpPr txBox="1"/>
            <p:nvPr/>
          </p:nvSpPr>
          <p:spPr>
            <a:xfrm>
              <a:off x="4557953" y="642980"/>
              <a:ext cx="29970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Creates all S-Type sequences &amp; starts them with the desired pattern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93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93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93"/>
            <p:cNvSpPr txBox="1"/>
            <p:nvPr/>
          </p:nvSpPr>
          <p:spPr>
            <a:xfrm>
              <a:off x="4582869" y="1695897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Starts standard S-type sequences like and stores seq_items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sb_seq, sh_seq, sw_seq 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FFFFFF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93"/>
          <p:cNvGrpSpPr/>
          <p:nvPr/>
        </p:nvGrpSpPr>
        <p:grpSpPr>
          <a:xfrm>
            <a:off x="4179305" y="2954175"/>
            <a:ext cx="4355751" cy="2132570"/>
            <a:chOff x="1697215" y="0"/>
            <a:chExt cx="5857653" cy="2932577"/>
          </a:xfrm>
        </p:grpSpPr>
        <p:sp>
          <p:nvSpPr>
            <p:cNvPr id="1040" name="Google Shape;1040;p93"/>
            <p:cNvSpPr/>
            <p:nvPr/>
          </p:nvSpPr>
          <p:spPr>
            <a:xfrm>
              <a:off x="2350800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93"/>
            <p:cNvSpPr txBox="1"/>
            <p:nvPr/>
          </p:nvSpPr>
          <p:spPr>
            <a:xfrm>
              <a:off x="2350802" y="1007752"/>
              <a:ext cx="12837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Jalr_test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&amp; 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U_type_vseq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93"/>
            <p:cNvSpPr/>
            <p:nvPr/>
          </p:nvSpPr>
          <p:spPr>
            <a:xfrm>
              <a:off x="1697215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rgbClr val="FFFFFF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4037886" y="0"/>
              <a:ext cx="1590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93"/>
            <p:cNvSpPr/>
            <p:nvPr/>
          </p:nvSpPr>
          <p:spPr>
            <a:xfrm>
              <a:off x="3807068" y="640473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93"/>
            <p:cNvSpPr/>
            <p:nvPr/>
          </p:nvSpPr>
          <p:spPr>
            <a:xfrm>
              <a:off x="4557940" y="642990"/>
              <a:ext cx="2578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93"/>
            <p:cNvSpPr txBox="1"/>
            <p:nvPr/>
          </p:nvSpPr>
          <p:spPr>
            <a:xfrm>
              <a:off x="4557954" y="642980"/>
              <a:ext cx="28407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Creates jalr I-Type sequence &amp; starts it with the desired pattern</a:t>
              </a: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Creates all U-Type sequences &amp; starts them with the desired pattern</a:t>
              </a: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93"/>
            <p:cNvSpPr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93"/>
            <p:cNvSpPr/>
            <p:nvPr/>
          </p:nvSpPr>
          <p:spPr>
            <a:xfrm>
              <a:off x="3995651" y="2266877"/>
              <a:ext cx="314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3804430" y="1582122"/>
              <a:ext cx="687900" cy="6876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93"/>
            <p:cNvSpPr txBox="1"/>
            <p:nvPr/>
          </p:nvSpPr>
          <p:spPr>
            <a:xfrm>
              <a:off x="4582768" y="1620539"/>
              <a:ext cx="2972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Starts jalr I-type sequence like and stores seq_items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jalr_seq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</a:t>
              </a:r>
              <a:endParaRPr sz="800" b="0" i="0" u="none" strike="noStrike" cap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Starts standard U-type sequences like and stores seq_items like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lui_seq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" sz="800" b="0" i="0" u="none" strike="noStrike" cap="non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aui_seq</a:t>
              </a: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etc.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4"/>
          <p:cNvSpPr/>
          <p:nvPr/>
        </p:nvSpPr>
        <p:spPr>
          <a:xfrm>
            <a:off x="388402" y="381068"/>
            <a:ext cx="8367977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94"/>
          <p:cNvSpPr/>
          <p:nvPr/>
        </p:nvSpPr>
        <p:spPr>
          <a:xfrm>
            <a:off x="388403" y="4657444"/>
            <a:ext cx="836708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9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p94" descr="Yellow pencils on a red background"/>
          <p:cNvPicPr preferRelativeResize="0"/>
          <p:nvPr/>
        </p:nvPicPr>
        <p:blipFill rotWithShape="1">
          <a:blip r:embed="rId3">
            <a:alphaModFix/>
          </a:blip>
          <a:srcRect t="9732" b="5998"/>
          <a:stretch/>
        </p:blipFill>
        <p:spPr>
          <a:xfrm>
            <a:off x="15" y="8"/>
            <a:ext cx="9143987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94"/>
          <p:cNvSpPr/>
          <p:nvPr/>
        </p:nvSpPr>
        <p:spPr>
          <a:xfrm>
            <a:off x="111208" y="118433"/>
            <a:ext cx="8907000" cy="3946500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94"/>
          <p:cNvSpPr/>
          <p:nvPr/>
        </p:nvSpPr>
        <p:spPr>
          <a:xfrm>
            <a:off x="0" y="4183380"/>
            <a:ext cx="9144000" cy="960000"/>
          </a:xfrm>
          <a:prstGeom prst="rect">
            <a:avLst/>
          </a:prstGeom>
          <a:solidFill>
            <a:schemeClr val="lt1">
              <a:alpha val="8745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94"/>
          <p:cNvSpPr txBox="1">
            <a:spLocks noGrp="1"/>
          </p:cNvSpPr>
          <p:nvPr>
            <p:ph type="title"/>
          </p:nvPr>
        </p:nvSpPr>
        <p:spPr>
          <a:xfrm>
            <a:off x="240029" y="4304977"/>
            <a:ext cx="613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/>
              <a:t>SUBSCRIBER</a:t>
            </a:r>
            <a:endParaRPr/>
          </a:p>
        </p:txBody>
      </p:sp>
      <p:pic>
        <p:nvPicPr>
          <p:cNvPr id="1062" name="Google Shape;1062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95"/>
          <p:cNvGrpSpPr/>
          <p:nvPr/>
        </p:nvGrpSpPr>
        <p:grpSpPr>
          <a:xfrm>
            <a:off x="1408504" y="693063"/>
            <a:ext cx="6531521" cy="4169631"/>
            <a:chOff x="2069213" y="-469534"/>
            <a:chExt cx="8708695" cy="5559508"/>
          </a:xfrm>
        </p:grpSpPr>
        <p:sp>
          <p:nvSpPr>
            <p:cNvPr id="1069" name="Google Shape;1069;p95"/>
            <p:cNvSpPr/>
            <p:nvPr/>
          </p:nvSpPr>
          <p:spPr>
            <a:xfrm>
              <a:off x="3217894" y="1422610"/>
              <a:ext cx="2228100" cy="22278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95"/>
            <p:cNvSpPr txBox="1"/>
            <p:nvPr/>
          </p:nvSpPr>
          <p:spPr>
            <a:xfrm>
              <a:off x="3430907" y="1757283"/>
              <a:ext cx="1848300" cy="15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Subscriber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95"/>
            <p:cNvSpPr/>
            <p:nvPr/>
          </p:nvSpPr>
          <p:spPr>
            <a:xfrm>
              <a:off x="2069213" y="183743"/>
              <a:ext cx="4490700" cy="46812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95"/>
            <p:cNvSpPr/>
            <p:nvPr/>
          </p:nvSpPr>
          <p:spPr>
            <a:xfrm>
              <a:off x="4950936" y="0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95"/>
            <p:cNvSpPr/>
            <p:nvPr/>
          </p:nvSpPr>
          <p:spPr>
            <a:xfrm>
              <a:off x="6043132" y="19113"/>
              <a:ext cx="24102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95"/>
            <p:cNvSpPr txBox="1"/>
            <p:nvPr/>
          </p:nvSpPr>
          <p:spPr>
            <a:xfrm>
              <a:off x="6287208" y="-469534"/>
              <a:ext cx="4490700" cy="17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Each Subscriber has is connected to the following Agents: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Debug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Interrupt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Memory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Fetch Agent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Decode Agent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Execution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95"/>
            <p:cNvSpPr/>
            <p:nvPr/>
          </p:nvSpPr>
          <p:spPr>
            <a:xfrm>
              <a:off x="5731125" y="1314821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95"/>
            <p:cNvSpPr/>
            <p:nvPr/>
          </p:nvSpPr>
          <p:spPr>
            <a:xfrm>
              <a:off x="7055083" y="1131704"/>
              <a:ext cx="34314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95"/>
            <p:cNvSpPr txBox="1"/>
            <p:nvPr/>
          </p:nvSpPr>
          <p:spPr>
            <a:xfrm>
              <a:off x="6981850" y="1362421"/>
              <a:ext cx="34314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Receives input stimulus &amp; outputs monitored by the monitor using fork_joined .get() if needed, but only currently uses the ID stage inputs to make sure that the operation has been decoded and is going to be executed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95"/>
            <p:cNvSpPr/>
            <p:nvPr/>
          </p:nvSpPr>
          <p:spPr>
            <a:xfrm>
              <a:off x="5726546" y="2745969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95"/>
            <p:cNvSpPr/>
            <p:nvPr/>
          </p:nvSpPr>
          <p:spPr>
            <a:xfrm>
              <a:off x="7200197" y="2765311"/>
              <a:ext cx="32130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95"/>
            <p:cNvSpPr txBox="1"/>
            <p:nvPr/>
          </p:nvSpPr>
          <p:spPr>
            <a:xfrm>
              <a:off x="7200197" y="2765311"/>
              <a:ext cx="32130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Can be parameterized with test_name, has instance based coverage &amp; static coverage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95"/>
            <p:cNvSpPr/>
            <p:nvPr/>
          </p:nvSpPr>
          <p:spPr>
            <a:xfrm>
              <a:off x="4849336" y="3896274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95"/>
            <p:cNvSpPr/>
            <p:nvPr/>
          </p:nvSpPr>
          <p:spPr>
            <a:xfrm>
              <a:off x="6134080" y="3920705"/>
              <a:ext cx="15981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95"/>
            <p:cNvSpPr txBox="1"/>
            <p:nvPr/>
          </p:nvSpPr>
          <p:spPr>
            <a:xfrm>
              <a:off x="6134069" y="3920716"/>
              <a:ext cx="29805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 reset aware therefore it is disabled when a reset assertion happens.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p95"/>
          <p:cNvSpPr txBox="1">
            <a:spLocks noGrp="1"/>
          </p:cNvSpPr>
          <p:nvPr>
            <p:ph type="title"/>
          </p:nvPr>
        </p:nvSpPr>
        <p:spPr>
          <a:xfrm>
            <a:off x="914035" y="130202"/>
            <a:ext cx="6810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/>
              <a:t>Subscriber</a:t>
            </a:r>
            <a:endParaRPr sz="3300"/>
          </a:p>
        </p:txBody>
      </p:sp>
      <p:pic>
        <p:nvPicPr>
          <p:cNvPr id="1085" name="Google Shape;1085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95" descr="A black arrow pointing to the right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022314">
            <a:off x="1048538" y="882385"/>
            <a:ext cx="1009196" cy="56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0"/>
          <p:cNvSpPr txBox="1">
            <a:spLocks noGrp="1"/>
          </p:cNvSpPr>
          <p:nvPr>
            <p:ph type="title"/>
          </p:nvPr>
        </p:nvSpPr>
        <p:spPr>
          <a:xfrm>
            <a:off x="403821" y="254887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Design Diagram</a:t>
            </a:r>
            <a:endParaRPr/>
          </a:p>
        </p:txBody>
      </p:sp>
      <p:sp>
        <p:nvSpPr>
          <p:cNvPr id="279" name="Google Shape;279;p60"/>
          <p:cNvSpPr/>
          <p:nvPr/>
        </p:nvSpPr>
        <p:spPr>
          <a:xfrm>
            <a:off x="403824" y="3806756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897" y="871337"/>
            <a:ext cx="5514599" cy="4126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6"/>
          <p:cNvSpPr txBox="1">
            <a:spLocks noGrp="1"/>
          </p:cNvSpPr>
          <p:nvPr>
            <p:ph type="title"/>
          </p:nvPr>
        </p:nvSpPr>
        <p:spPr>
          <a:xfrm>
            <a:off x="388400" y="733800"/>
            <a:ext cx="3914400" cy="3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"/>
              <a:t>SUBSCRIBER TLM DIAGRAM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br>
              <a:rPr lang="en"/>
            </a:br>
            <a:r>
              <a:rPr lang="en" sz="900"/>
              <a:t>The reset awareness was inspired from The published paper </a:t>
            </a:r>
            <a:r>
              <a:rPr lang="en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reset awareness was inspired from The published paper </a:t>
            </a:r>
            <a:r>
              <a:rPr lang="en" sz="9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Handling Asynchronous Reset(s) Testing by building reset-awareness into UVM testbench components  by Wei Wei Cheong, Katherine Garden, Ana Sanz Carretero which was previewed </a:t>
            </a:r>
            <a:r>
              <a:rPr lang="en" sz="7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@DVCON 2021</a:t>
            </a:r>
            <a:endParaRPr sz="1200"/>
          </a:p>
        </p:txBody>
      </p:sp>
      <p:pic>
        <p:nvPicPr>
          <p:cNvPr id="1095" name="Google Shape;1095;p96" title="SU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2550" y="659225"/>
            <a:ext cx="4915252" cy="387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7"/>
          <p:cNvSpPr/>
          <p:nvPr/>
        </p:nvSpPr>
        <p:spPr>
          <a:xfrm>
            <a:off x="388402" y="381068"/>
            <a:ext cx="8367977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97"/>
          <p:cNvSpPr/>
          <p:nvPr/>
        </p:nvSpPr>
        <p:spPr>
          <a:xfrm>
            <a:off x="388403" y="4657444"/>
            <a:ext cx="836708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" name="Google Shape;1103;p97" descr="Analog board showing flight information"/>
          <p:cNvPicPr preferRelativeResize="0"/>
          <p:nvPr/>
        </p:nvPicPr>
        <p:blipFill rotWithShape="1">
          <a:blip r:embed="rId3">
            <a:alphaModFix/>
          </a:blip>
          <a:srcRect t="14404" b="1305"/>
          <a:stretch/>
        </p:blipFill>
        <p:spPr>
          <a:xfrm>
            <a:off x="15" y="8"/>
            <a:ext cx="9141699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97"/>
          <p:cNvSpPr/>
          <p:nvPr/>
        </p:nvSpPr>
        <p:spPr>
          <a:xfrm rot="-5400000">
            <a:off x="291901" y="-291900"/>
            <a:ext cx="5143500" cy="57273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97"/>
          <p:cNvSpPr txBox="1">
            <a:spLocks noGrp="1"/>
          </p:cNvSpPr>
          <p:nvPr>
            <p:ph type="title"/>
          </p:nvPr>
        </p:nvSpPr>
        <p:spPr>
          <a:xfrm>
            <a:off x="388400" y="733800"/>
            <a:ext cx="4213800" cy="24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lang="en" sz="4200">
                <a:solidFill>
                  <a:schemeClr val="dk1"/>
                </a:solidFill>
              </a:rPr>
              <a:t>SCOREBOARD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6" name="Google Shape;1106;p97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7" name="Google Shape;1107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8"/>
          <p:cNvSpPr txBox="1">
            <a:spLocks noGrp="1"/>
          </p:cNvSpPr>
          <p:nvPr>
            <p:ph type="title"/>
          </p:nvPr>
        </p:nvSpPr>
        <p:spPr>
          <a:xfrm>
            <a:off x="648685" y="0"/>
            <a:ext cx="6810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/>
              <a:t>Checkers</a:t>
            </a:r>
            <a:endParaRPr/>
          </a:p>
        </p:txBody>
      </p:sp>
      <p:pic>
        <p:nvPicPr>
          <p:cNvPr id="1114" name="Google Shape;111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98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646300">
            <a:off x="5198538" y="2760025"/>
            <a:ext cx="770397" cy="43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98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022341" flipH="1">
            <a:off x="1662783" y="2857085"/>
            <a:ext cx="812713" cy="4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98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648764" flipH="1">
            <a:off x="1942975" y="450200"/>
            <a:ext cx="714725" cy="402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0" name="Google Shape;1120;p98"/>
          <p:cNvGrpSpPr/>
          <p:nvPr/>
        </p:nvGrpSpPr>
        <p:grpSpPr>
          <a:xfrm>
            <a:off x="86855" y="3261125"/>
            <a:ext cx="3491297" cy="1757741"/>
            <a:chOff x="1677785" y="0"/>
            <a:chExt cx="5974156" cy="2932500"/>
          </a:xfrm>
        </p:grpSpPr>
        <p:sp>
          <p:nvSpPr>
            <p:cNvPr id="1121" name="Google Shape;1121;p98"/>
            <p:cNvSpPr/>
            <p:nvPr/>
          </p:nvSpPr>
          <p:spPr>
            <a:xfrm>
              <a:off x="2388487" y="775958"/>
              <a:ext cx="1395600" cy="13956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98"/>
            <p:cNvSpPr txBox="1"/>
            <p:nvPr/>
          </p:nvSpPr>
          <p:spPr>
            <a:xfrm>
              <a:off x="2592859" y="980340"/>
              <a:ext cx="9867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LSU Checker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98"/>
            <p:cNvSpPr/>
            <p:nvPr/>
          </p:nvSpPr>
          <p:spPr>
            <a:xfrm>
              <a:off x="1677785" y="0"/>
              <a:ext cx="2813100" cy="2932500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98"/>
            <p:cNvSpPr/>
            <p:nvPr/>
          </p:nvSpPr>
          <p:spPr>
            <a:xfrm>
              <a:off x="4633110" y="2364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98"/>
            <p:cNvSpPr/>
            <p:nvPr/>
          </p:nvSpPr>
          <p:spPr>
            <a:xfrm>
              <a:off x="4038156" y="1225590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98"/>
            <p:cNvSpPr/>
            <p:nvPr/>
          </p:nvSpPr>
          <p:spPr>
            <a:xfrm>
              <a:off x="4930991" y="1062111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98"/>
            <p:cNvSpPr txBox="1"/>
            <p:nvPr/>
          </p:nvSpPr>
          <p:spPr>
            <a:xfrm>
              <a:off x="4930991" y="1189747"/>
              <a:ext cx="25173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Checks the outputs of the LSU stage against the expected outputs from the decode stage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98"/>
            <p:cNvSpPr/>
            <p:nvPr/>
          </p:nvSpPr>
          <p:spPr>
            <a:xfrm>
              <a:off x="4562241" y="2003968"/>
              <a:ext cx="30897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98"/>
          <p:cNvGrpSpPr/>
          <p:nvPr/>
        </p:nvGrpSpPr>
        <p:grpSpPr>
          <a:xfrm>
            <a:off x="5032700" y="2925500"/>
            <a:ext cx="3791210" cy="1901433"/>
            <a:chOff x="1677785" y="0"/>
            <a:chExt cx="5945131" cy="2932500"/>
          </a:xfrm>
        </p:grpSpPr>
        <p:sp>
          <p:nvSpPr>
            <p:cNvPr id="1130" name="Google Shape;1130;p98"/>
            <p:cNvSpPr/>
            <p:nvPr/>
          </p:nvSpPr>
          <p:spPr>
            <a:xfrm>
              <a:off x="2388487" y="775958"/>
              <a:ext cx="1395600" cy="13956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98"/>
            <p:cNvSpPr txBox="1"/>
            <p:nvPr/>
          </p:nvSpPr>
          <p:spPr>
            <a:xfrm>
              <a:off x="2499202" y="980349"/>
              <a:ext cx="11505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</a:rPr>
                <a:t>Debug intf</a:t>
              </a:r>
              <a:endParaRPr sz="1100">
                <a:solidFill>
                  <a:schemeClr val="lt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</a:rPr>
                <a:t>checker</a:t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1132" name="Google Shape;1132;p98"/>
            <p:cNvSpPr/>
            <p:nvPr/>
          </p:nvSpPr>
          <p:spPr>
            <a:xfrm>
              <a:off x="1677785" y="0"/>
              <a:ext cx="2813100" cy="2932500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98"/>
            <p:cNvSpPr/>
            <p:nvPr/>
          </p:nvSpPr>
          <p:spPr>
            <a:xfrm>
              <a:off x="4054008" y="1060015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98"/>
            <p:cNvSpPr/>
            <p:nvPr/>
          </p:nvSpPr>
          <p:spPr>
            <a:xfrm>
              <a:off x="4633110" y="2364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98"/>
            <p:cNvSpPr txBox="1"/>
            <p:nvPr/>
          </p:nvSpPr>
          <p:spPr>
            <a:xfrm>
              <a:off x="4937910" y="10492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>
                  <a:solidFill>
                    <a:schemeClr val="lt1"/>
                  </a:solidFill>
                  <a:highlight>
                    <a:srgbClr val="800000"/>
                  </a:highlight>
                </a:rPr>
                <a:t>Checks the validity of the outputs from the debug interface</a:t>
              </a: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98"/>
            <p:cNvSpPr/>
            <p:nvPr/>
          </p:nvSpPr>
          <p:spPr>
            <a:xfrm>
              <a:off x="4679316" y="1966825"/>
              <a:ext cx="29436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7" name="Google Shape;1137;p98"/>
          <p:cNvGrpSpPr/>
          <p:nvPr/>
        </p:nvGrpSpPr>
        <p:grpSpPr>
          <a:xfrm>
            <a:off x="-304789" y="511999"/>
            <a:ext cx="3563588" cy="2027660"/>
            <a:chOff x="1613159" y="0"/>
            <a:chExt cx="5242112" cy="2916238"/>
          </a:xfrm>
        </p:grpSpPr>
        <p:sp>
          <p:nvSpPr>
            <p:cNvPr id="1138" name="Google Shape;1138;p98"/>
            <p:cNvSpPr/>
            <p:nvPr/>
          </p:nvSpPr>
          <p:spPr>
            <a:xfrm>
              <a:off x="2266744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98"/>
            <p:cNvSpPr txBox="1"/>
            <p:nvPr/>
          </p:nvSpPr>
          <p:spPr>
            <a:xfrm>
              <a:off x="2391091" y="1007749"/>
              <a:ext cx="10350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Instruction Fetch 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Checker (OBI)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98"/>
            <p:cNvSpPr/>
            <p:nvPr/>
          </p:nvSpPr>
          <p:spPr>
            <a:xfrm>
              <a:off x="1613159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98"/>
            <p:cNvSpPr/>
            <p:nvPr/>
          </p:nvSpPr>
          <p:spPr>
            <a:xfrm>
              <a:off x="3986931" y="0"/>
              <a:ext cx="2374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98"/>
            <p:cNvSpPr/>
            <p:nvPr/>
          </p:nvSpPr>
          <p:spPr>
            <a:xfrm>
              <a:off x="3723012" y="1078845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98"/>
            <p:cNvSpPr/>
            <p:nvPr/>
          </p:nvSpPr>
          <p:spPr>
            <a:xfrm>
              <a:off x="4538971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98"/>
            <p:cNvSpPr txBox="1"/>
            <p:nvPr/>
          </p:nvSpPr>
          <p:spPr>
            <a:xfrm>
              <a:off x="4538971" y="1048191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Checks the OBI protocol assertion in the Instruction Fetch Interface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98"/>
            <p:cNvSpPr/>
            <p:nvPr/>
          </p:nvSpPr>
          <p:spPr>
            <a:xfrm>
              <a:off x="4575424" y="1590010"/>
              <a:ext cx="2196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98"/>
            <p:cNvSpPr/>
            <p:nvPr/>
          </p:nvSpPr>
          <p:spPr>
            <a:xfrm>
              <a:off x="4190062" y="2250538"/>
              <a:ext cx="19041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7" name="Google Shape;1147;p98"/>
          <p:cNvGrpSpPr/>
          <p:nvPr/>
        </p:nvGrpSpPr>
        <p:grpSpPr>
          <a:xfrm>
            <a:off x="5197885" y="419800"/>
            <a:ext cx="3473089" cy="1953012"/>
            <a:chOff x="1908366" y="0"/>
            <a:chExt cx="5359705" cy="2921484"/>
          </a:xfrm>
        </p:grpSpPr>
        <p:sp>
          <p:nvSpPr>
            <p:cNvPr id="1148" name="Google Shape;1148;p98"/>
            <p:cNvSpPr/>
            <p:nvPr/>
          </p:nvSpPr>
          <p:spPr>
            <a:xfrm>
              <a:off x="2561951" y="819653"/>
              <a:ext cx="1283700" cy="12837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98"/>
            <p:cNvSpPr txBox="1"/>
            <p:nvPr/>
          </p:nvSpPr>
          <p:spPr>
            <a:xfrm>
              <a:off x="2695313" y="1122968"/>
              <a:ext cx="10170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 Checker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98"/>
            <p:cNvSpPr/>
            <p:nvPr/>
          </p:nvSpPr>
          <p:spPr>
            <a:xfrm>
              <a:off x="1908366" y="105865"/>
              <a:ext cx="2587500" cy="26970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98"/>
            <p:cNvSpPr/>
            <p:nvPr/>
          </p:nvSpPr>
          <p:spPr>
            <a:xfrm>
              <a:off x="4444082" y="0"/>
              <a:ext cx="20076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98"/>
            <p:cNvSpPr/>
            <p:nvPr/>
          </p:nvSpPr>
          <p:spPr>
            <a:xfrm>
              <a:off x="4018219" y="1096419"/>
              <a:ext cx="687900" cy="6876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98"/>
            <p:cNvSpPr/>
            <p:nvPr/>
          </p:nvSpPr>
          <p:spPr>
            <a:xfrm>
              <a:off x="4834178" y="609819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98"/>
            <p:cNvSpPr txBox="1"/>
            <p:nvPr/>
          </p:nvSpPr>
          <p:spPr>
            <a:xfrm>
              <a:off x="4951771" y="1127911"/>
              <a:ext cx="23163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Checks the outputs of the Execution stage against the expected outputs which are predicted using the EX stage inputs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98"/>
            <p:cNvSpPr/>
            <p:nvPr/>
          </p:nvSpPr>
          <p:spPr>
            <a:xfrm>
              <a:off x="4819161" y="1586355"/>
              <a:ext cx="2158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98"/>
            <p:cNvSpPr/>
            <p:nvPr/>
          </p:nvSpPr>
          <p:spPr>
            <a:xfrm>
              <a:off x="4771853" y="2255784"/>
              <a:ext cx="20508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7" name="Google Shape;1157;p98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348604">
            <a:off x="5412588" y="319999"/>
            <a:ext cx="770395" cy="433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8" name="Google Shape;1158;p98"/>
          <p:cNvGrpSpPr/>
          <p:nvPr/>
        </p:nvGrpSpPr>
        <p:grpSpPr>
          <a:xfrm>
            <a:off x="2365700" y="1477700"/>
            <a:ext cx="3791210" cy="1901433"/>
            <a:chOff x="1677785" y="0"/>
            <a:chExt cx="5945131" cy="2932500"/>
          </a:xfrm>
        </p:grpSpPr>
        <p:sp>
          <p:nvSpPr>
            <p:cNvPr id="1159" name="Google Shape;1159;p98"/>
            <p:cNvSpPr/>
            <p:nvPr/>
          </p:nvSpPr>
          <p:spPr>
            <a:xfrm>
              <a:off x="2388487" y="775958"/>
              <a:ext cx="1395600" cy="13956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98"/>
            <p:cNvSpPr txBox="1"/>
            <p:nvPr/>
          </p:nvSpPr>
          <p:spPr>
            <a:xfrm>
              <a:off x="2499202" y="980349"/>
              <a:ext cx="11505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13325" rIns="13325" bIns="1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 &amp; Regfile Checker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98"/>
            <p:cNvSpPr/>
            <p:nvPr/>
          </p:nvSpPr>
          <p:spPr>
            <a:xfrm>
              <a:off x="1677785" y="0"/>
              <a:ext cx="2813100" cy="2932500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98"/>
            <p:cNvSpPr/>
            <p:nvPr/>
          </p:nvSpPr>
          <p:spPr>
            <a:xfrm>
              <a:off x="4054008" y="1060015"/>
              <a:ext cx="747600" cy="7479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98"/>
            <p:cNvSpPr/>
            <p:nvPr/>
          </p:nvSpPr>
          <p:spPr>
            <a:xfrm>
              <a:off x="4633110" y="236433"/>
              <a:ext cx="21819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98"/>
            <p:cNvSpPr txBox="1"/>
            <p:nvPr/>
          </p:nvSpPr>
          <p:spPr>
            <a:xfrm>
              <a:off x="4937898" y="1049236"/>
              <a:ext cx="24255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75" tIns="10475" rIns="10475" bIns="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Checks the Decoding against the outputs of the decoding stage &amp; Regfile against wb signals</a:t>
              </a: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98"/>
            <p:cNvSpPr/>
            <p:nvPr/>
          </p:nvSpPr>
          <p:spPr>
            <a:xfrm>
              <a:off x="4679316" y="1966825"/>
              <a:ext cx="29436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66" name="Google Shape;1166;p98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233498">
            <a:off x="4092489" y="1309150"/>
            <a:ext cx="770395" cy="43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99"/>
          <p:cNvSpPr txBox="1">
            <a:spLocks noGrp="1"/>
          </p:cNvSpPr>
          <p:nvPr>
            <p:ph type="title"/>
          </p:nvPr>
        </p:nvSpPr>
        <p:spPr>
          <a:xfrm>
            <a:off x="83600" y="733800"/>
            <a:ext cx="3984900" cy="3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"/>
              <a:t>CHECKER EXAMPLE TLM DIAGRAM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br>
              <a:rPr lang="en"/>
            </a:br>
            <a:r>
              <a:rPr lang="en" sz="900"/>
              <a:t>The hierarchy of this scoreboard is inspired from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Clifford Cumming’s OVM-UVM Scoreboards-Fundamental Architectures</a:t>
            </a:r>
            <a:br>
              <a:rPr lang="en" sz="900"/>
            </a:br>
            <a:r>
              <a:rPr lang="en" sz="900"/>
              <a:t>The reset awareness was inspired from The published paper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Handling Asynchronous Reset(s) Testing by building reset-awareness into UVM testbench components  by Wei Wei Cheong, Katherine Garden, Ana Sanz Carretero which was previewed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@DVCON 2021</a:t>
            </a:r>
            <a:endParaRPr/>
          </a:p>
        </p:txBody>
      </p:sp>
      <p:pic>
        <p:nvPicPr>
          <p:cNvPr id="1173" name="Google Shape;1173;p99" title="EX_SB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6700" y="747025"/>
            <a:ext cx="4882651" cy="33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100"/>
          <p:cNvGrpSpPr/>
          <p:nvPr/>
        </p:nvGrpSpPr>
        <p:grpSpPr>
          <a:xfrm>
            <a:off x="1408504" y="693063"/>
            <a:ext cx="6531521" cy="4169631"/>
            <a:chOff x="2069213" y="-469534"/>
            <a:chExt cx="8708695" cy="5559508"/>
          </a:xfrm>
        </p:grpSpPr>
        <p:sp>
          <p:nvSpPr>
            <p:cNvPr id="1180" name="Google Shape;1180;p100"/>
            <p:cNvSpPr/>
            <p:nvPr/>
          </p:nvSpPr>
          <p:spPr>
            <a:xfrm>
              <a:off x="3217894" y="1422610"/>
              <a:ext cx="2228100" cy="22278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00"/>
            <p:cNvSpPr txBox="1"/>
            <p:nvPr/>
          </p:nvSpPr>
          <p:spPr>
            <a:xfrm>
              <a:off x="3430907" y="1757283"/>
              <a:ext cx="1848300" cy="15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Checker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00"/>
            <p:cNvSpPr/>
            <p:nvPr/>
          </p:nvSpPr>
          <p:spPr>
            <a:xfrm>
              <a:off x="2069213" y="183743"/>
              <a:ext cx="4490700" cy="46812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00"/>
            <p:cNvSpPr/>
            <p:nvPr/>
          </p:nvSpPr>
          <p:spPr>
            <a:xfrm>
              <a:off x="4849336" y="0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00"/>
            <p:cNvSpPr/>
            <p:nvPr/>
          </p:nvSpPr>
          <p:spPr>
            <a:xfrm>
              <a:off x="6043132" y="19113"/>
              <a:ext cx="24102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00"/>
            <p:cNvSpPr txBox="1"/>
            <p:nvPr/>
          </p:nvSpPr>
          <p:spPr>
            <a:xfrm>
              <a:off x="6287208" y="-469534"/>
              <a:ext cx="4490700" cy="17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Each Active Agent has a Scoreboard: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IF Checker (OBI)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Memory Checker (OBI)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 &amp; Regfile Checker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 Checker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LSU Checker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Debug Checker 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Interrupt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00"/>
            <p:cNvSpPr/>
            <p:nvPr/>
          </p:nvSpPr>
          <p:spPr>
            <a:xfrm>
              <a:off x="5731125" y="1314821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00"/>
            <p:cNvSpPr/>
            <p:nvPr/>
          </p:nvSpPr>
          <p:spPr>
            <a:xfrm>
              <a:off x="7055083" y="1131704"/>
              <a:ext cx="34314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00"/>
            <p:cNvSpPr txBox="1"/>
            <p:nvPr/>
          </p:nvSpPr>
          <p:spPr>
            <a:xfrm>
              <a:off x="6981850" y="1362421"/>
              <a:ext cx="34314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Connects the EXPORTS coming from the environment to the EXPORTS inside the COMPARATOR &amp; the PREDICTOR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Connects the EXPORT Inside the Comparator to the PORT inside the predictor to get the PREDICTED ITEM and compare it to the ACTUAL SAMPLED ITEM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00"/>
            <p:cNvSpPr/>
            <p:nvPr/>
          </p:nvSpPr>
          <p:spPr>
            <a:xfrm>
              <a:off x="5726546" y="2745969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00"/>
            <p:cNvSpPr/>
            <p:nvPr/>
          </p:nvSpPr>
          <p:spPr>
            <a:xfrm>
              <a:off x="7200197" y="2765311"/>
              <a:ext cx="32130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00"/>
            <p:cNvSpPr txBox="1"/>
            <p:nvPr/>
          </p:nvSpPr>
          <p:spPr>
            <a:xfrm>
              <a:off x="7200197" y="2765311"/>
              <a:ext cx="32130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Halts the test using TEST TERMINATION TECHNIQUE used in </a:t>
              </a:r>
              <a:r>
                <a:rPr lang="en" sz="800" b="0" i="0" u="sng" strike="noStrike" cap="none">
                  <a:solidFill>
                    <a:schemeClr val="hlink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  <a:hlinkClick r:id="rId4"/>
                </a:rPr>
                <a:t>Clifford Cummings’ OVM &amp; UVM TECHNIQUES FOR TERMINATING TESTS.</a:t>
              </a:r>
              <a:r>
                <a:rPr lang="en" sz="800" b="0" i="0" u="none" strike="noStrike" cap="none">
                  <a:solidFill>
                    <a:schemeClr val="dk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" sz="800" b="0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Raising the objection using the Phase_ready_to_end_phase</a:t>
              </a:r>
              <a:endParaRPr sz="800" b="0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00"/>
            <p:cNvSpPr/>
            <p:nvPr/>
          </p:nvSpPr>
          <p:spPr>
            <a:xfrm>
              <a:off x="4849336" y="3896274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00"/>
            <p:cNvSpPr/>
            <p:nvPr/>
          </p:nvSpPr>
          <p:spPr>
            <a:xfrm>
              <a:off x="6134080" y="3920705"/>
              <a:ext cx="15981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00"/>
            <p:cNvSpPr txBox="1"/>
            <p:nvPr/>
          </p:nvSpPr>
          <p:spPr>
            <a:xfrm>
              <a:off x="6134072" y="3920716"/>
              <a:ext cx="22281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Keeps track of Incorrect &amp; Correct comparisons during simulation and displays them in a report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5" name="Google Shape;1195;p100"/>
          <p:cNvSpPr txBox="1">
            <a:spLocks noGrp="1"/>
          </p:cNvSpPr>
          <p:nvPr>
            <p:ph type="title"/>
          </p:nvPr>
        </p:nvSpPr>
        <p:spPr>
          <a:xfrm>
            <a:off x="620985" y="130077"/>
            <a:ext cx="6810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/>
              <a:t>Checker</a:t>
            </a:r>
            <a:endParaRPr/>
          </a:p>
        </p:txBody>
      </p:sp>
      <p:pic>
        <p:nvPicPr>
          <p:cNvPr id="1196" name="Google Shape;1196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00" descr="A black arrow pointing to the right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022314">
            <a:off x="1048538" y="882385"/>
            <a:ext cx="1009196" cy="56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3835250"/>
            <a:ext cx="2855525" cy="12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0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101"/>
          <p:cNvGrpSpPr/>
          <p:nvPr/>
        </p:nvGrpSpPr>
        <p:grpSpPr>
          <a:xfrm>
            <a:off x="1420254" y="723150"/>
            <a:ext cx="6468346" cy="4180643"/>
            <a:chOff x="2069213" y="-484217"/>
            <a:chExt cx="8624461" cy="5574191"/>
          </a:xfrm>
        </p:grpSpPr>
        <p:sp>
          <p:nvSpPr>
            <p:cNvPr id="1208" name="Google Shape;1208;p101"/>
            <p:cNvSpPr/>
            <p:nvPr/>
          </p:nvSpPr>
          <p:spPr>
            <a:xfrm>
              <a:off x="3217894" y="1422610"/>
              <a:ext cx="2228100" cy="22278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01"/>
            <p:cNvSpPr txBox="1"/>
            <p:nvPr/>
          </p:nvSpPr>
          <p:spPr>
            <a:xfrm>
              <a:off x="3430908" y="1757283"/>
              <a:ext cx="2015100" cy="15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PREDICTOR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01"/>
            <p:cNvSpPr/>
            <p:nvPr/>
          </p:nvSpPr>
          <p:spPr>
            <a:xfrm>
              <a:off x="2069213" y="183743"/>
              <a:ext cx="4490700" cy="46812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01"/>
            <p:cNvSpPr/>
            <p:nvPr/>
          </p:nvSpPr>
          <p:spPr>
            <a:xfrm>
              <a:off x="4849336" y="0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01"/>
            <p:cNvSpPr/>
            <p:nvPr/>
          </p:nvSpPr>
          <p:spPr>
            <a:xfrm>
              <a:off x="6202965" y="32496"/>
              <a:ext cx="24102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01"/>
            <p:cNvSpPr txBox="1"/>
            <p:nvPr/>
          </p:nvSpPr>
          <p:spPr>
            <a:xfrm>
              <a:off x="6202974" y="-484217"/>
              <a:ext cx="4490700" cy="17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Each Scoreboard Agent has a Predictor for: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Debug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Interrupt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Memory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Fetch Agent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Decode Agent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Execution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01"/>
            <p:cNvSpPr/>
            <p:nvPr/>
          </p:nvSpPr>
          <p:spPr>
            <a:xfrm>
              <a:off x="5731125" y="1314821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01"/>
            <p:cNvSpPr/>
            <p:nvPr/>
          </p:nvSpPr>
          <p:spPr>
            <a:xfrm>
              <a:off x="7055083" y="1131704"/>
              <a:ext cx="34314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01"/>
            <p:cNvSpPr txBox="1"/>
            <p:nvPr/>
          </p:nvSpPr>
          <p:spPr>
            <a:xfrm>
              <a:off x="6981816" y="1448821"/>
              <a:ext cx="34314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Gets</a:t>
              </a:r>
              <a:r>
                <a:rPr lang="en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input stimulus sent by the input Monitor using the .get() blocking task from the tlm_analysis_fifo declared within it.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01"/>
            <p:cNvSpPr/>
            <p:nvPr/>
          </p:nvSpPr>
          <p:spPr>
            <a:xfrm>
              <a:off x="5726546" y="2745969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01"/>
            <p:cNvSpPr/>
            <p:nvPr/>
          </p:nvSpPr>
          <p:spPr>
            <a:xfrm>
              <a:off x="7200197" y="2765311"/>
              <a:ext cx="32130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01"/>
            <p:cNvSpPr txBox="1"/>
            <p:nvPr/>
          </p:nvSpPr>
          <p:spPr>
            <a:xfrm>
              <a:off x="7200197" y="2765311"/>
              <a:ext cx="32130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Predicts the Expected Result, assigns it to a seq_item and writes it to the tlm_analysis_port declared within it to the COMPARATOR</a:t>
              </a:r>
              <a:endParaRPr sz="800" b="1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01"/>
            <p:cNvSpPr/>
            <p:nvPr/>
          </p:nvSpPr>
          <p:spPr>
            <a:xfrm>
              <a:off x="4849336" y="3896274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01"/>
            <p:cNvSpPr/>
            <p:nvPr/>
          </p:nvSpPr>
          <p:spPr>
            <a:xfrm>
              <a:off x="6134080" y="3920705"/>
              <a:ext cx="15981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01"/>
            <p:cNvSpPr txBox="1"/>
            <p:nvPr/>
          </p:nvSpPr>
          <p:spPr>
            <a:xfrm>
              <a:off x="6134071" y="3920716"/>
              <a:ext cx="25578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highlight>
                    <a:srgbClr val="800000"/>
                  </a:highlight>
                  <a:latin typeface="Arial"/>
                  <a:ea typeface="Arial"/>
                  <a:cs typeface="Arial"/>
                  <a:sym typeface="Arial"/>
                </a:rPr>
                <a:t>Is reset aware, disables all the operations as soon as a reset is detected through the reset TLM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3" name="Google Shape;1223;p101"/>
          <p:cNvSpPr txBox="1">
            <a:spLocks noGrp="1"/>
          </p:cNvSpPr>
          <p:nvPr>
            <p:ph type="title"/>
          </p:nvPr>
        </p:nvSpPr>
        <p:spPr>
          <a:xfrm>
            <a:off x="846910" y="125152"/>
            <a:ext cx="6810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/>
              <a:t>Predictor</a:t>
            </a:r>
            <a:endParaRPr/>
          </a:p>
        </p:txBody>
      </p:sp>
      <p:pic>
        <p:nvPicPr>
          <p:cNvPr id="1224" name="Google Shape;1224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01" descr="A black arrow pointing to the right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022314">
            <a:off x="1048538" y="882385"/>
            <a:ext cx="1009196" cy="56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102"/>
          <p:cNvGrpSpPr/>
          <p:nvPr/>
        </p:nvGrpSpPr>
        <p:grpSpPr>
          <a:xfrm>
            <a:off x="1379129" y="781500"/>
            <a:ext cx="6450221" cy="4091468"/>
            <a:chOff x="2069213" y="-365317"/>
            <a:chExt cx="8600295" cy="5455291"/>
          </a:xfrm>
        </p:grpSpPr>
        <p:sp>
          <p:nvSpPr>
            <p:cNvPr id="1235" name="Google Shape;1235;p102"/>
            <p:cNvSpPr/>
            <p:nvPr/>
          </p:nvSpPr>
          <p:spPr>
            <a:xfrm>
              <a:off x="3217894" y="1422610"/>
              <a:ext cx="2228100" cy="2227800"/>
            </a:xfrm>
            <a:prstGeom prst="ellipse">
              <a:avLst/>
            </a:prstGeom>
            <a:solidFill>
              <a:srgbClr val="0C0C0C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02"/>
            <p:cNvSpPr txBox="1"/>
            <p:nvPr/>
          </p:nvSpPr>
          <p:spPr>
            <a:xfrm>
              <a:off x="3430907" y="1757283"/>
              <a:ext cx="1848300" cy="15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SCOREBOARD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02"/>
            <p:cNvSpPr/>
            <p:nvPr/>
          </p:nvSpPr>
          <p:spPr>
            <a:xfrm>
              <a:off x="2069213" y="183743"/>
              <a:ext cx="4490700" cy="4681200"/>
            </a:xfrm>
            <a:prstGeom prst="blockArc">
              <a:avLst>
                <a:gd name="adj1" fmla="val 16509444"/>
                <a:gd name="adj2" fmla="val 5088054"/>
                <a:gd name="adj3" fmla="val 5240"/>
              </a:avLst>
            </a:prstGeom>
            <a:solidFill>
              <a:schemeClr val="lt1"/>
            </a:solid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02"/>
            <p:cNvSpPr/>
            <p:nvPr/>
          </p:nvSpPr>
          <p:spPr>
            <a:xfrm>
              <a:off x="4849336" y="0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02"/>
            <p:cNvSpPr/>
            <p:nvPr/>
          </p:nvSpPr>
          <p:spPr>
            <a:xfrm>
              <a:off x="6043132" y="19113"/>
              <a:ext cx="24102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02"/>
            <p:cNvSpPr txBox="1"/>
            <p:nvPr/>
          </p:nvSpPr>
          <p:spPr>
            <a:xfrm>
              <a:off x="6592808" y="-365317"/>
              <a:ext cx="4076700" cy="17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Each Checker has a Comparator: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Debug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Interrupt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Memory Interface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Fetch Agent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Decode Agent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79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●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Instruction Execution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02"/>
            <p:cNvSpPr/>
            <p:nvPr/>
          </p:nvSpPr>
          <p:spPr>
            <a:xfrm>
              <a:off x="5731125" y="1111621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02"/>
            <p:cNvSpPr/>
            <p:nvPr/>
          </p:nvSpPr>
          <p:spPr>
            <a:xfrm>
              <a:off x="7055083" y="1131704"/>
              <a:ext cx="34314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02"/>
            <p:cNvSpPr txBox="1"/>
            <p:nvPr/>
          </p:nvSpPr>
          <p:spPr>
            <a:xfrm>
              <a:off x="7055083" y="1253454"/>
              <a:ext cx="34314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Gets the output that was sampled by the output monitor through the uvm_tlm_analysis_fifo using .get()  blocking task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02"/>
            <p:cNvSpPr/>
            <p:nvPr/>
          </p:nvSpPr>
          <p:spPr>
            <a:xfrm>
              <a:off x="5726546" y="2745969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02"/>
            <p:cNvSpPr/>
            <p:nvPr/>
          </p:nvSpPr>
          <p:spPr>
            <a:xfrm>
              <a:off x="7200197" y="2765311"/>
              <a:ext cx="32130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02"/>
            <p:cNvSpPr txBox="1"/>
            <p:nvPr/>
          </p:nvSpPr>
          <p:spPr>
            <a:xfrm>
              <a:off x="7200197" y="2765311"/>
              <a:ext cx="32130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Compares the sampled outputs to the expected seq_item sent by the predictor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02"/>
            <p:cNvSpPr/>
            <p:nvPr/>
          </p:nvSpPr>
          <p:spPr>
            <a:xfrm>
              <a:off x="4849336" y="3896274"/>
              <a:ext cx="1193700" cy="1193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00B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02"/>
            <p:cNvSpPr/>
            <p:nvPr/>
          </p:nvSpPr>
          <p:spPr>
            <a:xfrm>
              <a:off x="6134080" y="3920705"/>
              <a:ext cx="15981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02"/>
            <p:cNvSpPr txBox="1"/>
            <p:nvPr/>
          </p:nvSpPr>
          <p:spPr>
            <a:xfrm>
              <a:off x="6134067" y="3920716"/>
              <a:ext cx="35349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 reset aware, disables all the operations as soon as a reset is detected through the reset TLM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0" name="Google Shape;1250;p102"/>
          <p:cNvSpPr txBox="1">
            <a:spLocks noGrp="1"/>
          </p:cNvSpPr>
          <p:nvPr>
            <p:ph type="title"/>
          </p:nvPr>
        </p:nvSpPr>
        <p:spPr>
          <a:xfrm>
            <a:off x="867335" y="154502"/>
            <a:ext cx="6810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/>
              <a:t>COMPARATOR</a:t>
            </a:r>
            <a:endParaRPr sz="3300"/>
          </a:p>
        </p:txBody>
      </p:sp>
      <p:pic>
        <p:nvPicPr>
          <p:cNvPr id="1251" name="Google Shape;1251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428" y="2568178"/>
            <a:ext cx="7144" cy="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02" descr="A black arrow pointing to the right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022314">
            <a:off x="1048538" y="882385"/>
            <a:ext cx="1009196" cy="56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03"/>
          <p:cNvSpPr txBox="1">
            <a:spLocks noGrp="1"/>
          </p:cNvSpPr>
          <p:nvPr>
            <p:ph type="title"/>
          </p:nvPr>
        </p:nvSpPr>
        <p:spPr>
          <a:xfrm>
            <a:off x="342896" y="498487"/>
            <a:ext cx="5213700" cy="45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Fetch</a:t>
            </a:r>
            <a:endParaRPr/>
          </a:p>
        </p:txBody>
      </p:sp>
      <p:pic>
        <p:nvPicPr>
          <p:cNvPr id="1261" name="Google Shape;126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308462"/>
            <a:ext cx="845820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4"/>
          <p:cNvSpPr txBox="1">
            <a:spLocks noGrp="1"/>
          </p:cNvSpPr>
          <p:nvPr>
            <p:ph type="title"/>
          </p:nvPr>
        </p:nvSpPr>
        <p:spPr>
          <a:xfrm>
            <a:off x="425196" y="189537"/>
            <a:ext cx="5213700" cy="45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Decode</a:t>
            </a:r>
            <a:endParaRPr/>
          </a:p>
        </p:txBody>
      </p:sp>
      <p:pic>
        <p:nvPicPr>
          <p:cNvPr id="1267" name="Google Shape;1267;p104" title="Blank boa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225" y="722937"/>
            <a:ext cx="5359540" cy="419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5"/>
          <p:cNvSpPr/>
          <p:nvPr/>
        </p:nvSpPr>
        <p:spPr>
          <a:xfrm>
            <a:off x="388402" y="381068"/>
            <a:ext cx="8367977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105"/>
          <p:cNvSpPr/>
          <p:nvPr/>
        </p:nvSpPr>
        <p:spPr>
          <a:xfrm>
            <a:off x="388403" y="4657444"/>
            <a:ext cx="836708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05"/>
          <p:cNvSpPr txBox="1">
            <a:spLocks noGrp="1"/>
          </p:cNvSpPr>
          <p:nvPr>
            <p:ph type="title"/>
          </p:nvPr>
        </p:nvSpPr>
        <p:spPr>
          <a:xfrm>
            <a:off x="390900" y="733800"/>
            <a:ext cx="3786600" cy="23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" sz="4500"/>
              <a:t>Waveforms &amp; Simulation Results</a:t>
            </a:r>
            <a:endParaRPr/>
          </a:p>
        </p:txBody>
      </p:sp>
      <p:sp>
        <p:nvSpPr>
          <p:cNvPr id="1276" name="Google Shape;1276;p105"/>
          <p:cNvSpPr/>
          <p:nvPr/>
        </p:nvSpPr>
        <p:spPr>
          <a:xfrm>
            <a:off x="391871" y="381068"/>
            <a:ext cx="3211649" cy="111959"/>
          </a:xfrm>
          <a:custGeom>
            <a:avLst/>
            <a:gdLst/>
            <a:ahLst/>
            <a:cxnLst/>
            <a:rect l="l" t="t" r="r" b="b"/>
            <a:pathLst>
              <a:path w="6117427" h="149279" extrusionOk="0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05"/>
          <p:cNvSpPr/>
          <p:nvPr/>
        </p:nvSpPr>
        <p:spPr>
          <a:xfrm>
            <a:off x="390906" y="4655812"/>
            <a:ext cx="3225756" cy="34290"/>
          </a:xfrm>
          <a:custGeom>
            <a:avLst/>
            <a:gdLst/>
            <a:ahLst/>
            <a:cxnLst/>
            <a:rect l="l" t="t" r="r" b="b"/>
            <a:pathLst>
              <a:path w="6144298" h="45720" extrusionOk="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8" name="Google Shape;1278;p105" descr="Zigzag indicator line"/>
          <p:cNvPicPr preferRelativeResize="0"/>
          <p:nvPr/>
        </p:nvPicPr>
        <p:blipFill rotWithShape="1">
          <a:blip r:embed="rId3">
            <a:alphaModFix/>
          </a:blip>
          <a:srcRect l="10804" r="16340"/>
          <a:stretch/>
        </p:blipFill>
        <p:spPr>
          <a:xfrm>
            <a:off x="4888598" y="823981"/>
            <a:ext cx="3620644" cy="331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1"/>
          <p:cNvSpPr txBox="1">
            <a:spLocks noGrp="1"/>
          </p:cNvSpPr>
          <p:nvPr>
            <p:ph type="title"/>
          </p:nvPr>
        </p:nvSpPr>
        <p:spPr>
          <a:xfrm>
            <a:off x="403821" y="254887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UVM Testbench Architecture</a:t>
            </a:r>
            <a:endParaRPr/>
          </a:p>
        </p:txBody>
      </p:sp>
      <p:sp>
        <p:nvSpPr>
          <p:cNvPr id="286" name="Google Shape;286;p61"/>
          <p:cNvSpPr/>
          <p:nvPr/>
        </p:nvSpPr>
        <p:spPr>
          <a:xfrm>
            <a:off x="403824" y="3806756"/>
            <a:ext cx="13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61" title="drawi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509" y="712075"/>
            <a:ext cx="6983341" cy="42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06"/>
          <p:cNvSpPr txBox="1">
            <a:spLocks noGrp="1"/>
          </p:cNvSpPr>
          <p:nvPr>
            <p:ph type="title"/>
          </p:nvPr>
        </p:nvSpPr>
        <p:spPr>
          <a:xfrm>
            <a:off x="425196" y="167787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Simulation Results</a:t>
            </a:r>
            <a:endParaRPr/>
          </a:p>
        </p:txBody>
      </p:sp>
      <p:pic>
        <p:nvPicPr>
          <p:cNvPr id="1285" name="Google Shape;1285;p106" title="Screenshot (321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475" y="729662"/>
            <a:ext cx="7491043" cy="421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07"/>
          <p:cNvSpPr txBox="1">
            <a:spLocks noGrp="1"/>
          </p:cNvSpPr>
          <p:nvPr>
            <p:ph type="title"/>
          </p:nvPr>
        </p:nvSpPr>
        <p:spPr>
          <a:xfrm>
            <a:off x="425196" y="167787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Simulation Results</a:t>
            </a:r>
            <a:endParaRPr/>
          </a:p>
        </p:txBody>
      </p:sp>
      <p:pic>
        <p:nvPicPr>
          <p:cNvPr id="1291" name="Google Shape;1291;p107" title="Screenshot (3212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901" y="747700"/>
            <a:ext cx="7490150" cy="421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08"/>
          <p:cNvSpPr txBox="1">
            <a:spLocks noGrp="1"/>
          </p:cNvSpPr>
          <p:nvPr>
            <p:ph type="title"/>
          </p:nvPr>
        </p:nvSpPr>
        <p:spPr>
          <a:xfrm>
            <a:off x="425196" y="167787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Simulation Results</a:t>
            </a:r>
            <a:endParaRPr/>
          </a:p>
        </p:txBody>
      </p:sp>
      <p:pic>
        <p:nvPicPr>
          <p:cNvPr id="1298" name="Google Shape;1298;p108" title="Screenshot (3203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475" y="624987"/>
            <a:ext cx="7491043" cy="421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41437"/>
            <a:ext cx="7932150" cy="44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10"/>
          <p:cNvSpPr txBox="1">
            <a:spLocks noGrp="1"/>
          </p:cNvSpPr>
          <p:nvPr>
            <p:ph type="title"/>
          </p:nvPr>
        </p:nvSpPr>
        <p:spPr>
          <a:xfrm>
            <a:off x="-40554" y="2199987"/>
            <a:ext cx="5213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309" name="Google Shape;1309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141262"/>
            <a:ext cx="4303276" cy="324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11"/>
          <p:cNvSpPr txBox="1">
            <a:spLocks noGrp="1"/>
          </p:cNvSpPr>
          <p:nvPr>
            <p:ph type="title"/>
          </p:nvPr>
        </p:nvSpPr>
        <p:spPr>
          <a:xfrm>
            <a:off x="2268270" y="71472"/>
            <a:ext cx="45360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"/>
              <a:t>Coverage Examples</a:t>
            </a:r>
            <a:endParaRPr/>
          </a:p>
        </p:txBody>
      </p:sp>
      <p:pic>
        <p:nvPicPr>
          <p:cNvPr id="1315" name="Google Shape;1315;p111" descr="A black arrow pointing to the righ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022314">
            <a:off x="4962651" y="786775"/>
            <a:ext cx="1009196" cy="56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11" descr="A black arrow pointing to the righ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022314" flipH="1">
            <a:off x="3167469" y="786775"/>
            <a:ext cx="1009196" cy="567673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11"/>
          <p:cNvSpPr txBox="1"/>
          <p:nvPr/>
        </p:nvSpPr>
        <p:spPr>
          <a:xfrm>
            <a:off x="6454589" y="1070611"/>
            <a:ext cx="2548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Instance – based coverage method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111"/>
          <p:cNvSpPr txBox="1"/>
          <p:nvPr/>
        </p:nvSpPr>
        <p:spPr>
          <a:xfrm>
            <a:off x="217725" y="1007300"/>
            <a:ext cx="2841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Fixed/Cross – based coverage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111"/>
          <p:cNvSpPr txBox="1"/>
          <p:nvPr/>
        </p:nvSpPr>
        <p:spPr>
          <a:xfrm>
            <a:off x="3943605" y="2337656"/>
            <a:ext cx="1256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0" name="Google Shape;1320;p111" descr="Back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277971" y="175872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111" descr="Back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277971" y="2592448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11"/>
          <p:cNvSpPr txBox="1"/>
          <p:nvPr/>
        </p:nvSpPr>
        <p:spPr>
          <a:xfrm>
            <a:off x="3272805" y="3568060"/>
            <a:ext cx="2598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3" name="Google Shape;1323;p111" descr="Back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2991" y="1758727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11" descr="Back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3112991" y="2592447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11"/>
          <p:cNvSpPr txBox="1"/>
          <p:nvPr/>
        </p:nvSpPr>
        <p:spPr>
          <a:xfrm>
            <a:off x="3272805" y="4253860"/>
            <a:ext cx="2598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Sampling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513" y="1503974"/>
            <a:ext cx="2598301" cy="98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0587" y="2568213"/>
            <a:ext cx="2370176" cy="123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175" y="1555301"/>
            <a:ext cx="2370200" cy="115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375" y="2758701"/>
            <a:ext cx="1882874" cy="9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825" y="3716250"/>
            <a:ext cx="1650375" cy="43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5900" y="3843198"/>
            <a:ext cx="2906200" cy="18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6624" y="4199668"/>
            <a:ext cx="1650375" cy="70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29575" y="4388850"/>
            <a:ext cx="2952525" cy="2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12"/>
          <p:cNvSpPr txBox="1">
            <a:spLocks noGrp="1"/>
          </p:cNvSpPr>
          <p:nvPr>
            <p:ph type="title"/>
          </p:nvPr>
        </p:nvSpPr>
        <p:spPr>
          <a:xfrm>
            <a:off x="425201" y="287400"/>
            <a:ext cx="310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 </a:t>
            </a:r>
            <a:endParaRPr/>
          </a:p>
        </p:txBody>
      </p:sp>
      <p:pic>
        <p:nvPicPr>
          <p:cNvPr id="1339" name="Google Shape;133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526" y="1202326"/>
            <a:ext cx="6854025" cy="36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12"/>
          <p:cNvSpPr txBox="1"/>
          <p:nvPr/>
        </p:nvSpPr>
        <p:spPr>
          <a:xfrm>
            <a:off x="2080575" y="746050"/>
            <a:ext cx="520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- Instance Parameterization according to test name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13"/>
          <p:cNvSpPr txBox="1">
            <a:spLocks noGrp="1"/>
          </p:cNvSpPr>
          <p:nvPr>
            <p:ph type="title"/>
          </p:nvPr>
        </p:nvSpPr>
        <p:spPr>
          <a:xfrm>
            <a:off x="425201" y="287400"/>
            <a:ext cx="310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 </a:t>
            </a:r>
            <a:endParaRPr/>
          </a:p>
        </p:txBody>
      </p:sp>
      <p:sp>
        <p:nvSpPr>
          <p:cNvPr id="1346" name="Google Shape;1346;p113"/>
          <p:cNvSpPr txBox="1"/>
          <p:nvPr/>
        </p:nvSpPr>
        <p:spPr>
          <a:xfrm>
            <a:off x="2080575" y="822250"/>
            <a:ext cx="520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Naming &amp; Segmentation Faults faced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7" name="Google Shape;134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525" y="1279450"/>
            <a:ext cx="7726799" cy="32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14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353" name="Google Shape;135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075" y="848324"/>
            <a:ext cx="6352275" cy="13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875" y="2281600"/>
            <a:ext cx="6352276" cy="143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8900" y="3824800"/>
            <a:ext cx="6158050" cy="2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15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361" name="Google Shape;136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588" y="841575"/>
            <a:ext cx="61245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200" y="2101975"/>
            <a:ext cx="5942775" cy="1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9900" y="2271425"/>
            <a:ext cx="6042200" cy="93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4425" y="3262875"/>
            <a:ext cx="6124575" cy="43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4200" y="3804950"/>
            <a:ext cx="5942775" cy="75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2"/>
          <p:cNvSpPr/>
          <p:nvPr/>
        </p:nvSpPr>
        <p:spPr>
          <a:xfrm>
            <a:off x="388402" y="381068"/>
            <a:ext cx="8367977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2"/>
          <p:cNvSpPr/>
          <p:nvPr/>
        </p:nvSpPr>
        <p:spPr>
          <a:xfrm>
            <a:off x="388403" y="4657444"/>
            <a:ext cx="836708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2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62" descr="Interlocking cogs"/>
          <p:cNvPicPr preferRelativeResize="0"/>
          <p:nvPr/>
        </p:nvPicPr>
        <p:blipFill rotWithShape="1">
          <a:blip r:embed="rId3">
            <a:alphaModFix amt="40000"/>
          </a:blip>
          <a:srcRect t="8751" b="16245"/>
          <a:stretch/>
        </p:blipFill>
        <p:spPr>
          <a:xfrm>
            <a:off x="-1" y="-3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6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lang="en" sz="4200">
                <a:solidFill>
                  <a:srgbClr val="FFFFFF"/>
                </a:solidFill>
              </a:rPr>
              <a:t>Configurations</a:t>
            </a:r>
            <a:endParaRPr/>
          </a:p>
        </p:txBody>
      </p:sp>
      <p:sp>
        <p:nvSpPr>
          <p:cNvPr id="297" name="Google Shape;297;p62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2"/>
          <p:cNvSpPr/>
          <p:nvPr/>
        </p:nvSpPr>
        <p:spPr>
          <a:xfrm>
            <a:off x="4996626" y="4657444"/>
            <a:ext cx="3765900" cy="3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300" name="Google Shape;30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16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371" name="Google Shape;1371;p116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r="2445" b="5588"/>
          <a:stretch/>
        </p:blipFill>
        <p:spPr>
          <a:xfrm>
            <a:off x="650240" y="781928"/>
            <a:ext cx="7484103" cy="407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17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377" name="Google Shape;1377;p117" descr="A computer screen 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r="2666" b="8938"/>
          <a:stretch/>
        </p:blipFill>
        <p:spPr>
          <a:xfrm>
            <a:off x="1066800" y="885967"/>
            <a:ext cx="7010400" cy="368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18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383" name="Google Shape;1383;p118" descr="A computer screen 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r="2999" b="8542"/>
          <a:stretch/>
        </p:blipFill>
        <p:spPr>
          <a:xfrm>
            <a:off x="965200" y="873760"/>
            <a:ext cx="6715760" cy="3561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19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389" name="Google Shape;1389;p119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b="11110"/>
          <a:stretch/>
        </p:blipFill>
        <p:spPr>
          <a:xfrm>
            <a:off x="802640" y="900430"/>
            <a:ext cx="7383780" cy="3691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20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395" name="Google Shape;1395;p120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99" y="833377"/>
            <a:ext cx="6597570" cy="3711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21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401" name="Google Shape;1401;p121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343" y="921657"/>
            <a:ext cx="6669312" cy="375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22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407" name="Google Shape;1407;p122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32088" b="27770"/>
          <a:stretch/>
        </p:blipFill>
        <p:spPr>
          <a:xfrm>
            <a:off x="4826002" y="672040"/>
            <a:ext cx="3892801" cy="240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22" descr="A screenshot of a computer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l="25948" b="21238"/>
          <a:stretch/>
        </p:blipFill>
        <p:spPr>
          <a:xfrm>
            <a:off x="301584" y="864809"/>
            <a:ext cx="4016414" cy="240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22" descr="A screenshot of a computer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 l="35554" b="31427"/>
          <a:stretch/>
        </p:blipFill>
        <p:spPr>
          <a:xfrm>
            <a:off x="2550885" y="2906486"/>
            <a:ext cx="3534226" cy="211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23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415" name="Google Shape;1415;p123" title="Screenshot (320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163" y="859750"/>
            <a:ext cx="6799675" cy="38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24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421" name="Google Shape;1421;p124" title="Screenshot (3200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813" y="852137"/>
            <a:ext cx="7278379" cy="409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25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427" name="Google Shape;1427;p125" title="Screenshot (3198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263" y="882062"/>
            <a:ext cx="7278379" cy="409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/>
          <p:cNvSpPr txBox="1">
            <a:spLocks noGrp="1"/>
          </p:cNvSpPr>
          <p:nvPr>
            <p:ph type="title"/>
          </p:nvPr>
        </p:nvSpPr>
        <p:spPr>
          <a:xfrm>
            <a:off x="425195" y="241582"/>
            <a:ext cx="493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Config Objects</a:t>
            </a:r>
            <a:endParaRPr/>
          </a:p>
        </p:txBody>
      </p:sp>
      <p:sp>
        <p:nvSpPr>
          <p:cNvPr id="306" name="Google Shape;306;p63"/>
          <p:cNvSpPr txBox="1">
            <a:spLocks noGrp="1"/>
          </p:cNvSpPr>
          <p:nvPr>
            <p:ph type="body" idx="1"/>
          </p:nvPr>
        </p:nvSpPr>
        <p:spPr>
          <a:xfrm>
            <a:off x="425200" y="1009801"/>
            <a:ext cx="35841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Configuration object is passed to the test, then to the environment then the environment passes each agent its own config object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6620" y="362057"/>
            <a:ext cx="4829905" cy="25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403" y="1936300"/>
            <a:ext cx="3721125" cy="29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3"/>
          <p:cNvSpPr/>
          <p:nvPr/>
        </p:nvSpPr>
        <p:spPr>
          <a:xfrm>
            <a:off x="5300500" y="2960500"/>
            <a:ext cx="1988700" cy="33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test_config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3"/>
          <p:cNvSpPr/>
          <p:nvPr/>
        </p:nvSpPr>
        <p:spPr>
          <a:xfrm>
            <a:off x="5562100" y="3396975"/>
            <a:ext cx="1465500" cy="33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env_config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63"/>
          <p:cNvSpPr/>
          <p:nvPr/>
        </p:nvSpPr>
        <p:spPr>
          <a:xfrm>
            <a:off x="7797025" y="3848400"/>
            <a:ext cx="1101300" cy="33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id_agent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63"/>
          <p:cNvSpPr/>
          <p:nvPr/>
        </p:nvSpPr>
        <p:spPr>
          <a:xfrm>
            <a:off x="6568850" y="3848400"/>
            <a:ext cx="1101300" cy="33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if_agent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3"/>
          <p:cNvSpPr/>
          <p:nvPr/>
        </p:nvSpPr>
        <p:spPr>
          <a:xfrm>
            <a:off x="5368075" y="3833450"/>
            <a:ext cx="1101300" cy="33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ie_agent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63"/>
          <p:cNvSpPr/>
          <p:nvPr/>
        </p:nvSpPr>
        <p:spPr>
          <a:xfrm>
            <a:off x="3920525" y="3805700"/>
            <a:ext cx="1371300" cy="378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Data_memory agent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63"/>
          <p:cNvSpPr/>
          <p:nvPr/>
        </p:nvSpPr>
        <p:spPr>
          <a:xfrm>
            <a:off x="5139475" y="4382050"/>
            <a:ext cx="1262400" cy="336300"/>
          </a:xfrm>
          <a:prstGeom prst="roundRect">
            <a:avLst>
              <a:gd name="adj" fmla="val 16667"/>
            </a:avLst>
          </a:prstGeom>
          <a:solidFill>
            <a:srgbClr val="1B78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Debug_agent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63"/>
          <p:cNvSpPr/>
          <p:nvPr/>
        </p:nvSpPr>
        <p:spPr>
          <a:xfrm>
            <a:off x="6610525" y="4382050"/>
            <a:ext cx="1525500" cy="336300"/>
          </a:xfrm>
          <a:prstGeom prst="roundRect">
            <a:avLst>
              <a:gd name="adj" fmla="val 16667"/>
            </a:avLst>
          </a:prstGeom>
          <a:solidFill>
            <a:srgbClr val="00B3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Interrupt_agent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26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433" name="Google Shape;1433;p126" title="Screenshot (3197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025" y="826825"/>
            <a:ext cx="7477550" cy="42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27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439" name="Google Shape;1439;p127" title="Screenshot (3196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800" y="852162"/>
            <a:ext cx="7278379" cy="409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28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445" name="Google Shape;1445;p128" title="Screenshot (3195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800" y="789462"/>
            <a:ext cx="7278379" cy="409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29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Coverage Closure</a:t>
            </a:r>
            <a:endParaRPr/>
          </a:p>
        </p:txBody>
      </p:sp>
      <p:pic>
        <p:nvPicPr>
          <p:cNvPr id="1451" name="Google Shape;1451;p129" title="Screenshot (3194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813" y="820812"/>
            <a:ext cx="7278379" cy="409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30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CODE COVERAGE</a:t>
            </a:r>
            <a:endParaRPr/>
          </a:p>
        </p:txBody>
      </p:sp>
      <p:pic>
        <p:nvPicPr>
          <p:cNvPr id="1457" name="Google Shape;1457;p130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r="3393" b="8889"/>
          <a:stretch/>
        </p:blipFill>
        <p:spPr>
          <a:xfrm>
            <a:off x="914399" y="960699"/>
            <a:ext cx="7069187" cy="375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31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CODE COVERAGE</a:t>
            </a:r>
            <a:endParaRPr/>
          </a:p>
        </p:txBody>
      </p:sp>
      <p:pic>
        <p:nvPicPr>
          <p:cNvPr id="1463" name="Google Shape;1463;p131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r="2911" b="10886"/>
          <a:stretch/>
        </p:blipFill>
        <p:spPr>
          <a:xfrm>
            <a:off x="937549" y="883536"/>
            <a:ext cx="6539696" cy="337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32"/>
          <p:cNvSpPr txBox="1">
            <a:spLocks noGrp="1"/>
          </p:cNvSpPr>
          <p:nvPr>
            <p:ph type="title"/>
          </p:nvPr>
        </p:nvSpPr>
        <p:spPr>
          <a:xfrm>
            <a:off x="425196" y="2874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CODE COVERAGE</a:t>
            </a:r>
            <a:endParaRPr/>
          </a:p>
        </p:txBody>
      </p:sp>
      <p:pic>
        <p:nvPicPr>
          <p:cNvPr id="1469" name="Google Shape;1469;p132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r="2405" b="5588"/>
          <a:stretch/>
        </p:blipFill>
        <p:spPr>
          <a:xfrm>
            <a:off x="798654" y="744612"/>
            <a:ext cx="7141579" cy="3886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33"/>
          <p:cNvSpPr/>
          <p:nvPr/>
        </p:nvSpPr>
        <p:spPr>
          <a:xfrm>
            <a:off x="388402" y="381068"/>
            <a:ext cx="8367977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33"/>
          <p:cNvSpPr/>
          <p:nvPr/>
        </p:nvSpPr>
        <p:spPr>
          <a:xfrm>
            <a:off x="388403" y="4657444"/>
            <a:ext cx="836708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7" name="Google Shape;1477;p133" descr="Solo journey"/>
          <p:cNvPicPr preferRelativeResize="0"/>
          <p:nvPr/>
        </p:nvPicPr>
        <p:blipFill rotWithShape="1">
          <a:blip r:embed="rId3">
            <a:alphaModFix/>
          </a:blip>
          <a:srcRect t="14283" b="10696"/>
          <a:stretch/>
        </p:blipFill>
        <p:spPr>
          <a:xfrm>
            <a:off x="15" y="8"/>
            <a:ext cx="9141699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33"/>
          <p:cNvSpPr/>
          <p:nvPr/>
        </p:nvSpPr>
        <p:spPr>
          <a:xfrm rot="-5400000">
            <a:off x="291901" y="-291900"/>
            <a:ext cx="5143500" cy="57273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33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33"/>
          <p:cNvSpPr/>
          <p:nvPr/>
        </p:nvSpPr>
        <p:spPr>
          <a:xfrm rot="10800000">
            <a:off x="1257" y="2404499"/>
            <a:ext cx="9141600" cy="2739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33"/>
          <p:cNvSpPr txBox="1">
            <a:spLocks noGrp="1"/>
          </p:cNvSpPr>
          <p:nvPr>
            <p:ph type="title"/>
          </p:nvPr>
        </p:nvSpPr>
        <p:spPr>
          <a:xfrm>
            <a:off x="388403" y="733806"/>
            <a:ext cx="3765900" cy="196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en" sz="4500"/>
              <a:t>Assertions</a:t>
            </a:r>
            <a:endParaRPr/>
          </a:p>
        </p:txBody>
      </p:sp>
      <p:sp>
        <p:nvSpPr>
          <p:cNvPr id="1482" name="Google Shape;1482;p133"/>
          <p:cNvSpPr/>
          <p:nvPr/>
        </p:nvSpPr>
        <p:spPr>
          <a:xfrm>
            <a:off x="4996626" y="4725217"/>
            <a:ext cx="3765900" cy="3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3" name="Google Shape;1483;p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34"/>
          <p:cNvSpPr txBox="1">
            <a:spLocks noGrp="1"/>
          </p:cNvSpPr>
          <p:nvPr>
            <p:ph type="title"/>
          </p:nvPr>
        </p:nvSpPr>
        <p:spPr>
          <a:xfrm>
            <a:off x="413221" y="255787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Assertions</a:t>
            </a:r>
            <a:endParaRPr/>
          </a:p>
        </p:txBody>
      </p:sp>
      <p:pic>
        <p:nvPicPr>
          <p:cNvPr id="1489" name="Google Shape;1489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150" y="917475"/>
            <a:ext cx="7644550" cy="35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350" y="947175"/>
            <a:ext cx="7143626" cy="36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35"/>
          <p:cNvSpPr txBox="1">
            <a:spLocks noGrp="1"/>
          </p:cNvSpPr>
          <p:nvPr>
            <p:ph type="title"/>
          </p:nvPr>
        </p:nvSpPr>
        <p:spPr>
          <a:xfrm>
            <a:off x="413221" y="255787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Assertions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4"/>
          <p:cNvSpPr txBox="1">
            <a:spLocks noGrp="1"/>
          </p:cNvSpPr>
          <p:nvPr>
            <p:ph type="title"/>
          </p:nvPr>
        </p:nvSpPr>
        <p:spPr>
          <a:xfrm>
            <a:off x="425200" y="241575"/>
            <a:ext cx="608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RegFile Verification Component</a:t>
            </a:r>
            <a:endParaRPr/>
          </a:p>
        </p:txBody>
      </p:sp>
      <p:sp>
        <p:nvSpPr>
          <p:cNvPr id="322" name="Google Shape;322;p64"/>
          <p:cNvSpPr txBox="1">
            <a:spLocks noGrp="1"/>
          </p:cNvSpPr>
          <p:nvPr>
            <p:ph type="body" idx="1"/>
          </p:nvPr>
        </p:nvSpPr>
        <p:spPr>
          <a:xfrm>
            <a:off x="425200" y="1009801"/>
            <a:ext cx="35841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have a RegFile mirror which is accessible by multiple components but only one component gets to write in it, To assert the data coherency between different components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64"/>
          <p:cNvSpPr/>
          <p:nvPr/>
        </p:nvSpPr>
        <p:spPr>
          <a:xfrm>
            <a:off x="3901850" y="4153200"/>
            <a:ext cx="1317300" cy="412500"/>
          </a:xfrm>
          <a:prstGeom prst="roundRect">
            <a:avLst>
              <a:gd name="adj" fmla="val 16667"/>
            </a:avLst>
          </a:prstGeom>
          <a:solidFill>
            <a:srgbClr val="1B78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LSU Checker (Read only)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64"/>
          <p:cNvSpPr/>
          <p:nvPr/>
        </p:nvSpPr>
        <p:spPr>
          <a:xfrm>
            <a:off x="3920525" y="3162500"/>
            <a:ext cx="1371300" cy="412500"/>
          </a:xfrm>
          <a:prstGeom prst="roundRect">
            <a:avLst>
              <a:gd name="adj" fmla="val 16667"/>
            </a:avLst>
          </a:prstGeom>
          <a:solidFill>
            <a:srgbClr val="188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 Checker (Write/Read)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4950" y="851182"/>
            <a:ext cx="3845814" cy="195691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4"/>
          <p:cNvSpPr txBox="1">
            <a:spLocks noGrp="1"/>
          </p:cNvSpPr>
          <p:nvPr>
            <p:ph type="body" idx="1"/>
          </p:nvPr>
        </p:nvSpPr>
        <p:spPr>
          <a:xfrm>
            <a:off x="982600" y="3614775"/>
            <a:ext cx="18327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en" sz="2400" b="1">
                <a:solidFill>
                  <a:srgbClr val="0026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Accessed by</a:t>
            </a:r>
            <a:endParaRPr sz="2400" b="1">
              <a:solidFill>
                <a:srgbClr val="00264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64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192" flipH="1">
            <a:off x="2779758" y="3257260"/>
            <a:ext cx="812713" cy="4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4" descr="A black arrow pointing to the righ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9638" flipH="1">
            <a:off x="2794458" y="3806035"/>
            <a:ext cx="812713" cy="45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075" y="995325"/>
            <a:ext cx="6550750" cy="2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36"/>
          <p:cNvSpPr txBox="1">
            <a:spLocks noGrp="1"/>
          </p:cNvSpPr>
          <p:nvPr>
            <p:ph type="title"/>
          </p:nvPr>
        </p:nvSpPr>
        <p:spPr>
          <a:xfrm>
            <a:off x="413221" y="255787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Assertions</a:t>
            </a:r>
            <a:endParaRPr/>
          </a:p>
        </p:txBody>
      </p:sp>
      <p:sp>
        <p:nvSpPr>
          <p:cNvPr id="1502" name="Google Shape;1502;p136"/>
          <p:cNvSpPr txBox="1"/>
          <p:nvPr/>
        </p:nvSpPr>
        <p:spPr>
          <a:xfrm>
            <a:off x="1191250" y="3653750"/>
            <a:ext cx="6061200" cy="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above failures are due to the DUT continuously driving instr_req_o even though the instr_gnt_i has been off for a long time.</a:t>
            </a:r>
            <a:endParaRPr sz="13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37"/>
          <p:cNvSpPr/>
          <p:nvPr/>
        </p:nvSpPr>
        <p:spPr>
          <a:xfrm>
            <a:off x="388402" y="381068"/>
            <a:ext cx="8367977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37"/>
          <p:cNvSpPr/>
          <p:nvPr/>
        </p:nvSpPr>
        <p:spPr>
          <a:xfrm>
            <a:off x="388403" y="4657444"/>
            <a:ext cx="836708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0" name="Google Shape;1510;p137" descr="A honeycomb glass surface"/>
          <p:cNvPicPr preferRelativeResize="0"/>
          <p:nvPr/>
        </p:nvPicPr>
        <p:blipFill rotWithShape="1">
          <a:blip r:embed="rId3">
            <a:alphaModFix/>
          </a:blip>
          <a:srcRect t="11530" b="4180"/>
          <a:stretch/>
        </p:blipFill>
        <p:spPr>
          <a:xfrm>
            <a:off x="15" y="8"/>
            <a:ext cx="9141699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37"/>
          <p:cNvSpPr/>
          <p:nvPr/>
        </p:nvSpPr>
        <p:spPr>
          <a:xfrm rot="-5400000">
            <a:off x="291901" y="-291900"/>
            <a:ext cx="5143500" cy="57273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37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137"/>
          <p:cNvSpPr/>
          <p:nvPr/>
        </p:nvSpPr>
        <p:spPr>
          <a:xfrm rot="10800000">
            <a:off x="1257" y="2404499"/>
            <a:ext cx="9141600" cy="2739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137"/>
          <p:cNvSpPr txBox="1">
            <a:spLocks noGrp="1"/>
          </p:cNvSpPr>
          <p:nvPr>
            <p:ph type="title"/>
          </p:nvPr>
        </p:nvSpPr>
        <p:spPr>
          <a:xfrm>
            <a:off x="388403" y="733806"/>
            <a:ext cx="37659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en" sz="4500"/>
              <a:t>Verbosity</a:t>
            </a:r>
            <a:endParaRPr/>
          </a:p>
        </p:txBody>
      </p:sp>
      <p:sp>
        <p:nvSpPr>
          <p:cNvPr id="1515" name="Google Shape;1515;p137"/>
          <p:cNvSpPr/>
          <p:nvPr/>
        </p:nvSpPr>
        <p:spPr>
          <a:xfrm>
            <a:off x="4996626" y="4725217"/>
            <a:ext cx="3765900" cy="3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38"/>
          <p:cNvSpPr txBox="1">
            <a:spLocks noGrp="1"/>
          </p:cNvSpPr>
          <p:nvPr>
            <p:ph type="title"/>
          </p:nvPr>
        </p:nvSpPr>
        <p:spPr>
          <a:xfrm>
            <a:off x="1878806" y="162307"/>
            <a:ext cx="5800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/>
              <a:t>Different Verbosity for Different Debugging Needs</a:t>
            </a:r>
            <a:endParaRPr sz="2700"/>
          </a:p>
        </p:txBody>
      </p:sp>
      <p:pic>
        <p:nvPicPr>
          <p:cNvPr id="1521" name="Google Shape;1521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8899" y="1398175"/>
            <a:ext cx="5247224" cy="1100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38"/>
          <p:cNvSpPr txBox="1"/>
          <p:nvPr/>
        </p:nvSpPr>
        <p:spPr>
          <a:xfrm>
            <a:off x="728663" y="1442645"/>
            <a:ext cx="23004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UVM_LOW for </a:t>
            </a:r>
            <a:r>
              <a:rPr lang="en" sz="1400" b="0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rPr>
              <a:t>Reporting &amp; Checking that the hierarchy is starting correctly &amp; Scoreboard Mismatches</a:t>
            </a:r>
            <a:endParaRPr sz="1400" b="0" i="0" u="none" strike="noStrike" cap="none">
              <a:solidFill>
                <a:schemeClr val="lt1"/>
              </a:solidFill>
              <a:highlight>
                <a:srgbClr val="8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3" name="Google Shape;1523;p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8899" y="2743404"/>
            <a:ext cx="5236369" cy="9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38"/>
          <p:cNvSpPr txBox="1"/>
          <p:nvPr/>
        </p:nvSpPr>
        <p:spPr>
          <a:xfrm>
            <a:off x="728663" y="2771845"/>
            <a:ext cx="23004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UVM_HIGH for </a:t>
            </a:r>
            <a:r>
              <a:rPr lang="en" sz="1400" b="0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rPr>
              <a:t>deep-level &amp; case Debugging (usually during the development phase)</a:t>
            </a:r>
            <a:endParaRPr sz="1400" b="0" i="0" u="none" strike="noStrike" cap="none">
              <a:solidFill>
                <a:schemeClr val="lt1"/>
              </a:solidFill>
              <a:highlight>
                <a:srgbClr val="8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138"/>
          <p:cNvSpPr txBox="1"/>
          <p:nvPr/>
        </p:nvSpPr>
        <p:spPr>
          <a:xfrm>
            <a:off x="621506" y="3907701"/>
            <a:ext cx="23004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UVM_MEDIUM for </a:t>
            </a:r>
            <a:r>
              <a:rPr lang="en" sz="1400" b="0" i="0" u="none" strike="noStrike" cap="none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rPr>
              <a:t>Correct Cases tracing &amp; Expected behaviour</a:t>
            </a:r>
            <a:endParaRPr sz="1400" b="0" i="0" u="none" strike="noStrike" cap="none">
              <a:solidFill>
                <a:schemeClr val="lt1"/>
              </a:solidFill>
              <a:highlight>
                <a:srgbClr val="8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6" name="Google Shape;1526;p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8900" y="3810200"/>
            <a:ext cx="5247225" cy="128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39"/>
          <p:cNvSpPr txBox="1">
            <a:spLocks noGrp="1"/>
          </p:cNvSpPr>
          <p:nvPr>
            <p:ph type="title"/>
          </p:nvPr>
        </p:nvSpPr>
        <p:spPr>
          <a:xfrm>
            <a:off x="425196" y="7437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Project Path</a:t>
            </a:r>
            <a:endParaRPr/>
          </a:p>
        </p:txBody>
      </p:sp>
      <p:sp>
        <p:nvSpPr>
          <p:cNvPr id="1533" name="Google Shape;1533;p139"/>
          <p:cNvSpPr txBox="1">
            <a:spLocks noGrp="1"/>
          </p:cNvSpPr>
          <p:nvPr>
            <p:ph type="body" idx="1"/>
          </p:nvPr>
        </p:nvSpPr>
        <p:spPr>
          <a:xfrm>
            <a:off x="425195" y="1410462"/>
            <a:ext cx="84627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/home/svgpdv25ahbrahem/RISC_Final/RISV_UVM_FINAL/dv/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7800" lvl="0" indent="-146050" algn="ctr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Command: ./run.sh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40"/>
          <p:cNvSpPr txBox="1">
            <a:spLocks noGrp="1"/>
          </p:cNvSpPr>
          <p:nvPr>
            <p:ph type="title"/>
          </p:nvPr>
        </p:nvSpPr>
        <p:spPr>
          <a:xfrm>
            <a:off x="425196" y="2865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Conclusions &amp; Future work</a:t>
            </a:r>
            <a:endParaRPr/>
          </a:p>
        </p:txBody>
      </p:sp>
      <p:sp>
        <p:nvSpPr>
          <p:cNvPr id="1539" name="Google Shape;1539;p140"/>
          <p:cNvSpPr txBox="1"/>
          <p:nvPr/>
        </p:nvSpPr>
        <p:spPr>
          <a:xfrm>
            <a:off x="1322950" y="1197825"/>
            <a:ext cx="6777000" cy="29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28575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Wingdings" panose="05000000000000000000" pitchFamily="2" charset="2"/>
              <a:buChar char="q"/>
            </a:pPr>
            <a:r>
              <a:rPr lang="en" sz="1500" dirty="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Achieved 99% FC but low code coverage as the dut Includes various set of instructions that have not yet been tested (we only test RV32IM)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Roboto"/>
              <a:buAutoNum type="arabicPeriod"/>
            </a:pPr>
            <a:endParaRPr lang="en" sz="1500" dirty="0">
              <a:solidFill>
                <a:srgbClr val="0C0C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Roboto"/>
              <a:buAutoNum type="arabicPeriod"/>
            </a:pPr>
            <a:endParaRPr lang="en" sz="1500" dirty="0">
              <a:solidFill>
                <a:srgbClr val="0C0C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Roboto"/>
              <a:buAutoNum type="arabicPeriod"/>
            </a:pPr>
            <a:endParaRPr lang="en" sz="1500" dirty="0">
              <a:solidFill>
                <a:srgbClr val="0C0C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Roboto"/>
              <a:buAutoNum type="arabicPeriod"/>
            </a:pPr>
            <a:endParaRPr lang="en" sz="1500" dirty="0">
              <a:solidFill>
                <a:srgbClr val="0C0C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</a:pPr>
            <a:endParaRPr sz="1500" dirty="0">
              <a:solidFill>
                <a:srgbClr val="0C0C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/>
              <a:t>Add more test scenarios to hit illegal instructions &amp; more corners of DUT &amp; increase code coverage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41"/>
          <p:cNvSpPr txBox="1">
            <a:spLocks noGrp="1"/>
          </p:cNvSpPr>
          <p:nvPr>
            <p:ph type="title"/>
          </p:nvPr>
        </p:nvSpPr>
        <p:spPr>
          <a:xfrm>
            <a:off x="1965198" y="2350151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42"/>
          <p:cNvSpPr txBox="1">
            <a:spLocks noGrp="1"/>
          </p:cNvSpPr>
          <p:nvPr>
            <p:ph type="title"/>
          </p:nvPr>
        </p:nvSpPr>
        <p:spPr>
          <a:xfrm>
            <a:off x="1965198" y="2350151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1550" name="Google Shape;1550;p142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43"/>
          <p:cNvSpPr txBox="1">
            <a:spLocks noGrp="1"/>
          </p:cNvSpPr>
          <p:nvPr>
            <p:ph type="title"/>
          </p:nvPr>
        </p:nvSpPr>
        <p:spPr>
          <a:xfrm>
            <a:off x="425196" y="1124712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pic>
        <p:nvPicPr>
          <p:cNvPr id="1556" name="Google Shape;1556;p143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44"/>
          <p:cNvSpPr txBox="1">
            <a:spLocks noGrp="1"/>
          </p:cNvSpPr>
          <p:nvPr>
            <p:ph type="title"/>
          </p:nvPr>
        </p:nvSpPr>
        <p:spPr>
          <a:xfrm>
            <a:off x="1965198" y="2350151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1562" name="Google Shape;1562;p144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45"/>
          <p:cNvSpPr txBox="1">
            <a:spLocks noGrp="1"/>
          </p:cNvSpPr>
          <p:nvPr>
            <p:ph type="title"/>
          </p:nvPr>
        </p:nvSpPr>
        <p:spPr>
          <a:xfrm>
            <a:off x="1965198" y="2350151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1568" name="Google Shape;1568;p145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5"/>
          <p:cNvSpPr/>
          <p:nvPr/>
        </p:nvSpPr>
        <p:spPr>
          <a:xfrm>
            <a:off x="388402" y="381068"/>
            <a:ext cx="8367977" cy="111959"/>
          </a:xfrm>
          <a:custGeom>
            <a:avLst/>
            <a:gdLst/>
            <a:ahLst/>
            <a:cxnLst/>
            <a:rect l="l" t="t" r="r" b="b"/>
            <a:pathLst>
              <a:path w="8085002" h="149279" extrusionOk="0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5"/>
          <p:cNvSpPr/>
          <p:nvPr/>
        </p:nvSpPr>
        <p:spPr>
          <a:xfrm>
            <a:off x="388403" y="4657444"/>
            <a:ext cx="8367080" cy="34289"/>
          </a:xfrm>
          <a:custGeom>
            <a:avLst/>
            <a:gdLst/>
            <a:ahLst/>
            <a:cxnLst/>
            <a:rect l="l" t="t" r="r" b="b"/>
            <a:pathLst>
              <a:path w="8715708" h="45719" extrusionOk="0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65" descr="Files in folders"/>
          <p:cNvPicPr preferRelativeResize="0"/>
          <p:nvPr/>
        </p:nvPicPr>
        <p:blipFill rotWithShape="1">
          <a:blip r:embed="rId3">
            <a:alphaModFix/>
          </a:blip>
          <a:srcRect t="4762" b="10948"/>
          <a:stretch/>
        </p:blipFill>
        <p:spPr>
          <a:xfrm>
            <a:off x="15" y="8"/>
            <a:ext cx="9141699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5"/>
          <p:cNvSpPr/>
          <p:nvPr/>
        </p:nvSpPr>
        <p:spPr>
          <a:xfrm rot="-5400000">
            <a:off x="291901" y="-291900"/>
            <a:ext cx="5143500" cy="57273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5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5"/>
          <p:cNvSpPr/>
          <p:nvPr/>
        </p:nvSpPr>
        <p:spPr>
          <a:xfrm rot="10800000">
            <a:off x="1257" y="2404499"/>
            <a:ext cx="9141600" cy="2739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65"/>
          <p:cNvSpPr txBox="1">
            <a:spLocks noGrp="1"/>
          </p:cNvSpPr>
          <p:nvPr>
            <p:ph type="title"/>
          </p:nvPr>
        </p:nvSpPr>
        <p:spPr>
          <a:xfrm>
            <a:off x="388403" y="733806"/>
            <a:ext cx="3765900" cy="196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en" sz="4500">
                <a:solidFill>
                  <a:schemeClr val="dk1"/>
                </a:solidFill>
              </a:rPr>
              <a:t>Sequence Items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1" name="Google Shape;341;p65"/>
          <p:cNvSpPr/>
          <p:nvPr/>
        </p:nvSpPr>
        <p:spPr>
          <a:xfrm>
            <a:off x="4996626" y="4725217"/>
            <a:ext cx="3765900" cy="3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9200" y="4591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46"/>
          <p:cNvSpPr txBox="1">
            <a:spLocks noGrp="1"/>
          </p:cNvSpPr>
          <p:nvPr>
            <p:ph type="title"/>
          </p:nvPr>
        </p:nvSpPr>
        <p:spPr>
          <a:xfrm>
            <a:off x="1965198" y="2350151"/>
            <a:ext cx="521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1574" name="Google Shape;1574;p146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rgbClr val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3012</Words>
  <Application>Microsoft Office PowerPoint</Application>
  <PresentationFormat>On-screen Show (16:9)</PresentationFormat>
  <Paragraphs>404</Paragraphs>
  <Slides>90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Times New Roman</vt:lpstr>
      <vt:lpstr>Merriweather</vt:lpstr>
      <vt:lpstr>Arial</vt:lpstr>
      <vt:lpstr>Roboto Mono</vt:lpstr>
      <vt:lpstr>Roboto</vt:lpstr>
      <vt:lpstr>NTR</vt:lpstr>
      <vt:lpstr>Wingdings</vt:lpstr>
      <vt:lpstr>Noto Sans Symbols</vt:lpstr>
      <vt:lpstr>Simple Light</vt:lpstr>
      <vt:lpstr>Paradigm</vt:lpstr>
      <vt:lpstr>GestaltVTI</vt:lpstr>
      <vt:lpstr>Paradigm</vt:lpstr>
      <vt:lpstr>RISCV CV32E40P CORE VERIFICATION USING UVM &amp; SVA</vt:lpstr>
      <vt:lpstr>Content</vt:lpstr>
      <vt:lpstr>Motivation to RV32IM</vt:lpstr>
      <vt:lpstr>Design Diagram</vt:lpstr>
      <vt:lpstr>UVM Testbench Architecture</vt:lpstr>
      <vt:lpstr>Configurations</vt:lpstr>
      <vt:lpstr>Config Objects</vt:lpstr>
      <vt:lpstr>RegFile Verification Component</vt:lpstr>
      <vt:lpstr>Sequence Items</vt:lpstr>
      <vt:lpstr>Sequence Items</vt:lpstr>
      <vt:lpstr>Sequence Items</vt:lpstr>
      <vt:lpstr>Sequence Items</vt:lpstr>
      <vt:lpstr>Interfaces</vt:lpstr>
      <vt:lpstr>Interfaces</vt:lpstr>
      <vt:lpstr>Environment</vt:lpstr>
      <vt:lpstr>Environment</vt:lpstr>
      <vt:lpstr>AGENTS</vt:lpstr>
      <vt:lpstr>Agent Types</vt:lpstr>
      <vt:lpstr>Three Types of Reactivity</vt:lpstr>
      <vt:lpstr>Reactive Agent</vt:lpstr>
      <vt:lpstr>Reactive Agent</vt:lpstr>
      <vt:lpstr>Passive Agent</vt:lpstr>
      <vt:lpstr>if_agent(Reactive)</vt:lpstr>
      <vt:lpstr>if_agent(Reactive)</vt:lpstr>
      <vt:lpstr>data_memory_if_agent (slave)</vt:lpstr>
      <vt:lpstr>data_memory_if_agent (slave)</vt:lpstr>
      <vt:lpstr>RST AGENT TLM DIAGRAM </vt:lpstr>
      <vt:lpstr>AGENT TLM DIAGRAM </vt:lpstr>
      <vt:lpstr>Virtual Sequencer</vt:lpstr>
      <vt:lpstr>Virtual Sequencer</vt:lpstr>
      <vt:lpstr>TESTS &amp; VIRTUAL SEQUENCES</vt:lpstr>
      <vt:lpstr>Base-Test</vt:lpstr>
      <vt:lpstr>Tests</vt:lpstr>
      <vt:lpstr>Tests</vt:lpstr>
      <vt:lpstr>Base-vseq</vt:lpstr>
      <vt:lpstr>Virtual Sequences</vt:lpstr>
      <vt:lpstr>Virtual Sequences</vt:lpstr>
      <vt:lpstr>SUBSCRIBER</vt:lpstr>
      <vt:lpstr>Subscriber</vt:lpstr>
      <vt:lpstr>SUBSCRIBER TLM DIAGRAM  The reset awareness was inspired from The published paper The reset awareness was inspired from The published paper Handling Asynchronous Reset(s) Testing by building reset-awareness into UVM testbench components  by Wei Wei Cheong, Katherine Garden, Ana Sanz Carretero which was previewed @DVCON 2021</vt:lpstr>
      <vt:lpstr>SCOREBOARD</vt:lpstr>
      <vt:lpstr>Checkers</vt:lpstr>
      <vt:lpstr>CHECKER EXAMPLE TLM DIAGRAM  The hierarchy of this scoreboard is inspired from Clifford Cumming’s OVM-UVM Scoreboards-Fundamental Architectures The reset awareness was inspired from The published paper Handling Asynchronous Reset(s) Testing by building reset-awareness into UVM testbench components  by Wei Wei Cheong, Katherine Garden, Ana Sanz Carretero which was previewed @DVCON 2021</vt:lpstr>
      <vt:lpstr>Checker</vt:lpstr>
      <vt:lpstr>Predictor</vt:lpstr>
      <vt:lpstr>COMPARATOR</vt:lpstr>
      <vt:lpstr>Instruction Fetch</vt:lpstr>
      <vt:lpstr>Instruction Decode</vt:lpstr>
      <vt:lpstr>Waveforms &amp; Simulation Results</vt:lpstr>
      <vt:lpstr>Simulation Results</vt:lpstr>
      <vt:lpstr>Simulation Results</vt:lpstr>
      <vt:lpstr>Simulation Results</vt:lpstr>
      <vt:lpstr>PowerPoint Presentation</vt:lpstr>
      <vt:lpstr>Coverage Closure</vt:lpstr>
      <vt:lpstr>Coverage Examples</vt:lpstr>
      <vt:lpstr>Coverage Closure </vt:lpstr>
      <vt:lpstr>Coverage Closure </vt:lpstr>
      <vt:lpstr>Coverage Closure</vt:lpstr>
      <vt:lpstr>Coverage Closure</vt:lpstr>
      <vt:lpstr>Coverage Closure</vt:lpstr>
      <vt:lpstr>Coverage Closure</vt:lpstr>
      <vt:lpstr>Coverage Closure</vt:lpstr>
      <vt:lpstr>Coverage Closure</vt:lpstr>
      <vt:lpstr>Coverage Closure</vt:lpstr>
      <vt:lpstr>Coverage Closure</vt:lpstr>
      <vt:lpstr>Coverage Closure</vt:lpstr>
      <vt:lpstr>Coverage Closure</vt:lpstr>
      <vt:lpstr>Coverage Closure</vt:lpstr>
      <vt:lpstr>Coverage Closure</vt:lpstr>
      <vt:lpstr>Coverage Closure</vt:lpstr>
      <vt:lpstr>Coverage Closure</vt:lpstr>
      <vt:lpstr>Coverage Closure</vt:lpstr>
      <vt:lpstr>Coverage Closure</vt:lpstr>
      <vt:lpstr>CODE COVERAGE</vt:lpstr>
      <vt:lpstr>CODE COVERAGE</vt:lpstr>
      <vt:lpstr>CODE COVERAGE</vt:lpstr>
      <vt:lpstr>Assertions</vt:lpstr>
      <vt:lpstr>Assertions</vt:lpstr>
      <vt:lpstr>Assertions</vt:lpstr>
      <vt:lpstr>Assertions</vt:lpstr>
      <vt:lpstr>Verbosity</vt:lpstr>
      <vt:lpstr>Different Verbosity for Different Debugging Needs</vt:lpstr>
      <vt:lpstr>Project Path</vt:lpstr>
      <vt:lpstr>Conclusions &amp; Future work</vt:lpstr>
      <vt:lpstr>Thank You</vt:lpstr>
      <vt:lpstr>Thank You</vt:lpstr>
      <vt:lpstr>PowerPoint Presentation</vt:lpstr>
      <vt:lpstr>Thank You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احمد ابراهيم محمد عبدالمعطى</cp:lastModifiedBy>
  <cp:revision>2</cp:revision>
  <dcterms:modified xsi:type="dcterms:W3CDTF">2025-06-10T23:59:16Z</dcterms:modified>
</cp:coreProperties>
</file>